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1289"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79252"/>
  </p:normalViewPr>
  <p:slideViewPr>
    <p:cSldViewPr snapToGrid="0">
      <p:cViewPr varScale="1">
        <p:scale>
          <a:sx n="100" d="100"/>
          <a:sy n="100" d="100"/>
        </p:scale>
        <p:origin x="3160" y="168"/>
      </p:cViewPr>
      <p:guideLst>
        <p:guide orient="horz" pos="2160"/>
        <p:guide pos="2880"/>
      </p:guideLst>
    </p:cSldViewPr>
  </p:slideViewPr>
  <p:notesTextViewPr>
    <p:cViewPr>
      <p:scale>
        <a:sx n="1" d="1"/>
        <a:sy n="1" d="1"/>
      </p:scale>
      <p:origin x="0" y="-304"/>
    </p:cViewPr>
  </p:notesTextViewPr>
  <p:sorterViewPr>
    <p:cViewPr varScale="1">
      <p:scale>
        <a:sx n="100" d="100"/>
        <a:sy n="100" d="100"/>
      </p:scale>
      <p:origin x="0" y="-19752"/>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0605E-8767-4CE5-A68A-7F96F8D20346}" type="datetimeFigureOut">
              <a:rPr lang="en-US" smtClean="0"/>
              <a:t>6/18/19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8111A-1A47-4470-8706-8649DA09961F}" type="slidenum">
              <a:rPr lang="en-US" smtClean="0"/>
              <a:t>‹#›</a:t>
            </a:fld>
            <a:endParaRPr lang="en-US"/>
          </a:p>
        </p:txBody>
      </p:sp>
    </p:spTree>
    <p:extLst>
      <p:ext uri="{BB962C8B-B14F-4D97-AF65-F5344CB8AC3E}">
        <p14:creationId xmlns:p14="http://schemas.microsoft.com/office/powerpoint/2010/main" val="1789577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good data-driven models requires good data. Practitioners spend a significant amount of time finding relevant data and curating it for use in their models. The goal of Datamart is to streamline this process to make it easy to discover and curate data, to use this data to augment existing data, and to share the curated data for future use. The Datamart project is building technology to create the largest publicly available knowledge graph. At the core of Datamart is </a:t>
            </a:r>
            <a:r>
              <a:rPr lang="en-US" dirty="0" err="1"/>
              <a:t>Wikidata</a:t>
            </a:r>
            <a:r>
              <a:rPr lang="en-US" dirty="0"/>
              <a:t>, a publicly available knowledge graph that already contains over 60 million entities, and thanks to a vibrant community of contributors it is growing at a rate of about 5 edits per second. The key idea in Datamart is to enable communities of interest to build satellite knowledge graphs that contain detailed knowledge in domains of interest. For example, </a:t>
            </a:r>
            <a:r>
              <a:rPr lang="en-US" dirty="0" err="1"/>
              <a:t>Wikidata</a:t>
            </a:r>
            <a:r>
              <a:rPr lang="en-US" dirty="0"/>
              <a:t> has data about every county in the US, including location, population, area, </a:t>
            </a:r>
            <a:r>
              <a:rPr lang="en-US" dirty="0" err="1"/>
              <a:t>etc</a:t>
            </a:r>
            <a:r>
              <a:rPr lang="en-US" dirty="0"/>
              <a:t>, it does not have data about crime, </a:t>
            </a:r>
            <a:r>
              <a:rPr lang="en-US" dirty="0" err="1"/>
              <a:t>eg</a:t>
            </a:r>
            <a:r>
              <a:rPr lang="en-US" dirty="0"/>
              <a:t>, number of homicides, burglaries, etc. This data exists in the Web in web sites such as the FBI and police departments, but is available in spreadsheets that require significant ETL to be used in data-driven models.</a:t>
            </a:r>
          </a:p>
          <a:p>
            <a:endParaRPr lang="en-US" dirty="0"/>
          </a:p>
          <a:p>
            <a:r>
              <a:rPr lang="en-US" dirty="0"/>
              <a:t>Datamart is developing tools to automate the ETL process to make data available in millions of spreadsheets and CSV files useful in data-driven models. Datamart provides tools to automatically extract metadata and to link entities mentioned in datasets to items in the </a:t>
            </a:r>
            <a:r>
              <a:rPr lang="en-US" dirty="0" err="1"/>
              <a:t>Wikidata</a:t>
            </a:r>
            <a:r>
              <a:rPr lang="en-US" dirty="0"/>
              <a:t> knowledge graph. By doing so, Datamart makes it easy to find relevant data for any application. Datamart also provides table understanding tools that identify useful blocks of data in spreadsheets and CSV files and automates extraction of data from these files. In addition, Datamart makes it easy for users to map the extracted data to the Datamart knowledge graph to populate the </a:t>
            </a:r>
            <a:r>
              <a:rPr lang="en-US" dirty="0" err="1"/>
              <a:t>Wikidata</a:t>
            </a:r>
            <a:r>
              <a:rPr lang="en-US" dirty="0"/>
              <a:t> satellite knowledge graphs. The ETL process is captured in Table Models that are themselves available in Datamart, enabling anyone to use them. Datamart enables communities of interest to build satellite knowledge graphs using non-public data by instantiating them behind their firewalls using the publicly available Table Models.</a:t>
            </a:r>
          </a:p>
          <a:p>
            <a:endParaRPr lang="en-US" dirty="0"/>
          </a:p>
          <a:p>
            <a:r>
              <a:rPr lang="en-US" dirty="0"/>
              <a:t>We are currently working on building crime, development indicator and sports satellite knowledge graphs, developing the table models that allow anyone to instantiate these satellites and use them an augment them for their </a:t>
            </a:r>
            <a:r>
              <a:rPr lang="en-US"/>
              <a:t>own applications.</a:t>
            </a:r>
            <a:endParaRPr lang="en-US" dirty="0"/>
          </a:p>
        </p:txBody>
      </p:sp>
      <p:sp>
        <p:nvSpPr>
          <p:cNvPr id="4" name="Slide Number Placeholder 3"/>
          <p:cNvSpPr>
            <a:spLocks noGrp="1"/>
          </p:cNvSpPr>
          <p:nvPr>
            <p:ph type="sldNum" sz="quarter" idx="5"/>
          </p:nvPr>
        </p:nvSpPr>
        <p:spPr/>
        <p:txBody>
          <a:bodyPr/>
          <a:lstStyle/>
          <a:p>
            <a:fld id="{E788111A-1A47-4470-8706-8649DA09961F}" type="slidenum">
              <a:rPr lang="en-US" smtClean="0"/>
              <a:t>1</a:t>
            </a:fld>
            <a:endParaRPr lang="en-US"/>
          </a:p>
        </p:txBody>
      </p:sp>
    </p:spTree>
    <p:extLst>
      <p:ext uri="{BB962C8B-B14F-4D97-AF65-F5344CB8AC3E}">
        <p14:creationId xmlns:p14="http://schemas.microsoft.com/office/powerpoint/2010/main" val="35055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7774" y="1"/>
            <a:ext cx="8736227" cy="1066800"/>
          </a:xfrm>
          <a:effectLst/>
        </p:spPr>
        <p:txBody>
          <a:bodyPr/>
          <a:lstStyle>
            <a:lvl1pPr algn="l">
              <a:defRPr sz="4050" b="1" i="0" baseline="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dirty="0"/>
              <a:t>Title</a:t>
            </a:r>
          </a:p>
        </p:txBody>
      </p:sp>
      <p:sp>
        <p:nvSpPr>
          <p:cNvPr id="6" name="Slide Number Placeholder 5"/>
          <p:cNvSpPr>
            <a:spLocks noGrp="1"/>
          </p:cNvSpPr>
          <p:nvPr>
            <p:ph type="sldNum" sz="quarter" idx="12"/>
          </p:nvPr>
        </p:nvSpPr>
        <p:spPr/>
        <p:txBody>
          <a:bodyPr/>
          <a:lstStyle>
            <a:lvl1pPr>
              <a:defRPr b="1" i="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60E1C498-C9C1-164D-9CC2-149CD09DB5CD}" type="slidenum">
              <a:rPr lang="en-US" smtClean="0"/>
              <a:pPr/>
              <a:t>‹#›</a:t>
            </a:fld>
            <a:endParaRPr lang="en-US"/>
          </a:p>
        </p:txBody>
      </p:sp>
      <p:sp>
        <p:nvSpPr>
          <p:cNvPr id="4" name="Content Placeholder 3">
            <a:extLst>
              <a:ext uri="{FF2B5EF4-FFF2-40B4-BE49-F238E27FC236}">
                <a16:creationId xmlns:a16="http://schemas.microsoft.com/office/drawing/2014/main" id="{317EB989-491E-49A8-9E48-2614FF9BCE32}"/>
              </a:ext>
            </a:extLst>
          </p:cNvPr>
          <p:cNvSpPr>
            <a:spLocks noGrp="1"/>
          </p:cNvSpPr>
          <p:nvPr>
            <p:ph sz="quarter" idx="13"/>
          </p:nvPr>
        </p:nvSpPr>
        <p:spPr>
          <a:xfrm>
            <a:off x="407988" y="1279525"/>
            <a:ext cx="8736012" cy="5280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46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54178"/>
            <a:ext cx="7772400" cy="1470025"/>
          </a:xfrm>
          <a:effectLst/>
        </p:spPr>
        <p:txBody>
          <a:bodyPr/>
          <a:lstStyle>
            <a:lvl1pPr algn="ctr">
              <a:defRPr b="1" i="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i="0">
                <a:solidFill>
                  <a:schemeClr val="tx1">
                    <a:lumMod val="50000"/>
                    <a:lumOff val="50000"/>
                  </a:schemeClr>
                </a:solidFill>
                <a:latin typeface="Myriad Pro" charset="0"/>
                <a:ea typeface="Myriad Pro" charset="0"/>
                <a:cs typeface="Myriad Pro"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60E1C498-C9C1-164D-9CC2-149CD09DB5CD}" type="slidenum">
              <a:rPr lang="en-US" smtClean="0"/>
              <a:t>‹#›</a:t>
            </a:fld>
            <a:endParaRPr lang="en-US"/>
          </a:p>
        </p:txBody>
      </p:sp>
    </p:spTree>
    <p:extLst>
      <p:ext uri="{BB962C8B-B14F-4D97-AF65-F5344CB8AC3E}">
        <p14:creationId xmlns:p14="http://schemas.microsoft.com/office/powerpoint/2010/main" val="1963776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661230"/>
            <a:ext cx="7772400" cy="1362075"/>
          </a:xfrm>
        </p:spPr>
        <p:txBody>
          <a:bodyPr anchor="t"/>
          <a:lstStyle>
            <a:lvl1pPr algn="ctr">
              <a:defRPr sz="6000" b="1" i="0" cap="none" baseline="0">
                <a:solidFill>
                  <a:schemeClr val="accent3"/>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dirty="0"/>
              <a:t>Subsection</a:t>
            </a:r>
          </a:p>
        </p:txBody>
      </p:sp>
      <p:sp>
        <p:nvSpPr>
          <p:cNvPr id="3" name="Text Placeholder 2"/>
          <p:cNvSpPr>
            <a:spLocks noGrp="1"/>
          </p:cNvSpPr>
          <p:nvPr>
            <p:ph type="body" idx="1"/>
          </p:nvPr>
        </p:nvSpPr>
        <p:spPr>
          <a:xfrm>
            <a:off x="685800" y="4023303"/>
            <a:ext cx="7772400" cy="502660"/>
          </a:xfrm>
        </p:spPr>
        <p:txBody>
          <a:bodyPr anchor="b"/>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84082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50" b="1" i="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100">
                <a:solidFill>
                  <a:schemeClr val="tx1"/>
                </a:solidFill>
              </a:defRPr>
            </a:lvl1pPr>
            <a:lvl2pPr>
              <a:defRPr sz="1800">
                <a:solidFill>
                  <a:schemeClr val="tx1">
                    <a:lumMod val="50000"/>
                    <a:lumOff val="50000"/>
                  </a:schemeClr>
                </a:solidFill>
              </a:defRPr>
            </a:lvl2pPr>
            <a:lvl3pPr>
              <a:defRPr sz="150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3"/>
            <a:ext cx="2133600" cy="365125"/>
          </a:xfrm>
          <a:prstGeom prst="rect">
            <a:avLst/>
          </a:prstGeom>
        </p:spPr>
        <p:txBody>
          <a:bodyPr/>
          <a:lstStyle/>
          <a:p>
            <a:fld id="{8A937580-5283-CC47-8B0F-57C42AA13923}" type="datetime1">
              <a:rPr lang="en-US" smtClean="0"/>
              <a:t>6/18/19</a:t>
            </a:fld>
            <a:endParaRPr lang="en-US"/>
          </a:p>
        </p:txBody>
      </p:sp>
      <p:sp>
        <p:nvSpPr>
          <p:cNvPr id="6" name="Footer Placeholder 5"/>
          <p:cNvSpPr>
            <a:spLocks noGrp="1"/>
          </p:cNvSpPr>
          <p:nvPr>
            <p:ph type="ftr" sz="quarter" idx="11"/>
          </p:nvPr>
        </p:nvSpPr>
        <p:spPr>
          <a:xfrm>
            <a:off x="3124200" y="6356353"/>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0E1C498-C9C1-164D-9CC2-149CD09DB5CD}" type="slidenum">
              <a:rPr lang="en-US" smtClean="0"/>
              <a:t>‹#›</a:t>
            </a:fld>
            <a:endParaRPr lang="en-US"/>
          </a:p>
        </p:txBody>
      </p:sp>
    </p:spTree>
    <p:extLst>
      <p:ext uri="{BB962C8B-B14F-4D97-AF65-F5344CB8AC3E}">
        <p14:creationId xmlns:p14="http://schemas.microsoft.com/office/powerpoint/2010/main" val="57140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3"/>
            <a:ext cx="2133600" cy="365125"/>
          </a:xfrm>
          <a:prstGeom prst="rect">
            <a:avLst/>
          </a:prstGeom>
        </p:spPr>
        <p:txBody>
          <a:bodyPr/>
          <a:lstStyle/>
          <a:p>
            <a:fld id="{2C4CAC0A-81F4-F740-8977-F0C2018318ED}" type="datetime1">
              <a:rPr lang="en-US" smtClean="0"/>
              <a:t>6/18/19</a:t>
            </a:fld>
            <a:endParaRPr lang="en-US"/>
          </a:p>
        </p:txBody>
      </p:sp>
      <p:sp>
        <p:nvSpPr>
          <p:cNvPr id="8" name="Footer Placeholder 7"/>
          <p:cNvSpPr>
            <a:spLocks noGrp="1"/>
          </p:cNvSpPr>
          <p:nvPr>
            <p:ph type="ftr" sz="quarter" idx="11"/>
          </p:nvPr>
        </p:nvSpPr>
        <p:spPr>
          <a:xfrm>
            <a:off x="3124200" y="6356353"/>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0E1C498-C9C1-164D-9CC2-149CD09DB5CD}" type="slidenum">
              <a:rPr lang="en-US" smtClean="0"/>
              <a:t>‹#›</a:t>
            </a:fld>
            <a:endParaRPr lang="en-US"/>
          </a:p>
        </p:txBody>
      </p:sp>
    </p:spTree>
    <p:extLst>
      <p:ext uri="{BB962C8B-B14F-4D97-AF65-F5344CB8AC3E}">
        <p14:creationId xmlns:p14="http://schemas.microsoft.com/office/powerpoint/2010/main" val="28935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
            <a:ext cx="8686800" cy="1127234"/>
          </a:xfrm>
          <a:effectLst/>
        </p:spPr>
        <p:txBody>
          <a:bodyPr>
            <a:noAutofit/>
          </a:bodyPr>
          <a:lstStyle>
            <a:lvl1pPr>
              <a:defRPr sz="4050" b="1" i="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dirty="0"/>
              <a:t>Title</a:t>
            </a:r>
          </a:p>
        </p:txBody>
      </p:sp>
      <p:sp>
        <p:nvSpPr>
          <p:cNvPr id="3" name="Date Placeholder 2"/>
          <p:cNvSpPr>
            <a:spLocks noGrp="1"/>
          </p:cNvSpPr>
          <p:nvPr>
            <p:ph type="dt" sz="half" idx="10"/>
          </p:nvPr>
        </p:nvSpPr>
        <p:spPr>
          <a:xfrm>
            <a:off x="457200" y="6356353"/>
            <a:ext cx="2133600" cy="365125"/>
          </a:xfrm>
          <a:prstGeom prst="rect">
            <a:avLst/>
          </a:prstGeom>
        </p:spPr>
        <p:txBody>
          <a:bodyPr/>
          <a:lstStyle/>
          <a:p>
            <a:fld id="{A0011467-A55B-CC4E-B5E8-396CBD92E428}" type="datetime1">
              <a:rPr lang="en-US" smtClean="0"/>
              <a:t>6/18/19</a:t>
            </a:fld>
            <a:endParaRPr lang="en-US"/>
          </a:p>
        </p:txBody>
      </p:sp>
      <p:sp>
        <p:nvSpPr>
          <p:cNvPr id="4" name="Footer Placeholder 3"/>
          <p:cNvSpPr>
            <a:spLocks noGrp="1"/>
          </p:cNvSpPr>
          <p:nvPr>
            <p:ph type="ftr" sz="quarter" idx="11"/>
          </p:nvPr>
        </p:nvSpPr>
        <p:spPr>
          <a:xfrm>
            <a:off x="3124200" y="6356353"/>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0E1C498-C9C1-164D-9CC2-149CD09DB5CD}" type="slidenum">
              <a:rPr lang="en-US" smtClean="0"/>
              <a:t>‹#›</a:t>
            </a:fld>
            <a:endParaRPr lang="en-US"/>
          </a:p>
        </p:txBody>
      </p:sp>
    </p:spTree>
    <p:extLst>
      <p:ext uri="{BB962C8B-B14F-4D97-AF65-F5344CB8AC3E}">
        <p14:creationId xmlns:p14="http://schemas.microsoft.com/office/powerpoint/2010/main" val="258531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0E1C498-C9C1-164D-9CC2-149CD09DB5CD}" type="slidenum">
              <a:rPr lang="en-US" smtClean="0"/>
              <a:t>‹#›</a:t>
            </a:fld>
            <a:endParaRPr lang="en-US"/>
          </a:p>
        </p:txBody>
      </p:sp>
    </p:spTree>
    <p:extLst>
      <p:ext uri="{BB962C8B-B14F-4D97-AF65-F5344CB8AC3E}">
        <p14:creationId xmlns:p14="http://schemas.microsoft.com/office/powerpoint/2010/main" val="103296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
            <a:ext cx="8686800" cy="1600201"/>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686800" cy="5121275"/>
          </a:xfrm>
          <a:prstGeom prst="rect">
            <a:avLst/>
          </a:prstGeom>
          <a:effectLst/>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4653281" y="6558981"/>
            <a:ext cx="407773"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0E1C498-C9C1-164D-9CC2-149CD09DB5CD}" type="slidenum">
              <a:rPr lang="en-US" smtClean="0"/>
              <a:t>‹#›</a:t>
            </a:fld>
            <a:endParaRPr lang="en-US"/>
          </a:p>
        </p:txBody>
      </p:sp>
      <p:sp>
        <p:nvSpPr>
          <p:cNvPr id="9" name="TextBox 8">
            <a:extLst>
              <a:ext uri="{FF2B5EF4-FFF2-40B4-BE49-F238E27FC236}">
                <a16:creationId xmlns:a16="http://schemas.microsoft.com/office/drawing/2014/main" id="{E3F8B382-B7E7-714D-B849-604A54E5D6BA}"/>
              </a:ext>
            </a:extLst>
          </p:cNvPr>
          <p:cNvSpPr txBox="1"/>
          <p:nvPr userDrawn="1"/>
        </p:nvSpPr>
        <p:spPr>
          <a:xfrm>
            <a:off x="2" y="6604837"/>
            <a:ext cx="9144001" cy="273410"/>
          </a:xfrm>
          <a:prstGeom prst="rect">
            <a:avLst/>
          </a:prstGeom>
          <a:solidFill>
            <a:schemeClr val="bg1">
              <a:lumMod val="50000"/>
            </a:schemeClr>
          </a:solidFill>
        </p:spPr>
        <p:txBody>
          <a:bodyPr wrap="square" rtlCol="0">
            <a:noAutofit/>
          </a:bodyPr>
          <a:lstStyle/>
          <a:p>
            <a:pPr>
              <a:defRPr/>
            </a:pPr>
            <a:endParaRPr lang="en-US" sz="1013" dirty="0">
              <a:solidFill>
                <a:prstClr val="black"/>
              </a:solidFill>
            </a:endParaRPr>
          </a:p>
        </p:txBody>
      </p:sp>
      <p:pic>
        <p:nvPicPr>
          <p:cNvPr id="10" name="Picture 10" descr="isi.png">
            <a:extLst>
              <a:ext uri="{FF2B5EF4-FFF2-40B4-BE49-F238E27FC236}">
                <a16:creationId xmlns:a16="http://schemas.microsoft.com/office/drawing/2014/main" id="{9D5FA36C-23F2-824F-995D-EADD936BF966}"/>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0019" y="6648403"/>
            <a:ext cx="2149783" cy="186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descr="Formal_Viterbi_GoldOnCard_NoBG.eps">
            <a:extLst>
              <a:ext uri="{FF2B5EF4-FFF2-40B4-BE49-F238E27FC236}">
                <a16:creationId xmlns:a16="http://schemas.microsoft.com/office/drawing/2014/main" id="{5A72FD47-8219-5944-B107-F2D9DD15F46B}"/>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39451"/>
          <a:stretch/>
        </p:blipFill>
        <p:spPr bwMode="auto">
          <a:xfrm>
            <a:off x="8158912" y="6663744"/>
            <a:ext cx="952433" cy="1556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595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marL="0" marR="0" indent="0" algn="l" defTabSz="342900" rtl="0" eaLnBrk="1" fontAlgn="auto" latinLnBrk="0" hangingPunct="1">
        <a:lnSpc>
          <a:spcPct val="100000"/>
        </a:lnSpc>
        <a:spcBef>
          <a:spcPct val="0"/>
        </a:spcBef>
        <a:spcAft>
          <a:spcPts val="0"/>
        </a:spcAft>
        <a:buClrTx/>
        <a:buSzTx/>
        <a:buFontTx/>
        <a:buNone/>
        <a:tabLst/>
        <a:defRPr sz="3600" b="1" i="0" kern="1200">
          <a:solidFill>
            <a:schemeClr val="accent2"/>
          </a:solidFill>
          <a:effectLst/>
          <a:latin typeface="Helvetica Neue Condensed" panose="02000503000000020004" pitchFamily="2" charset="0"/>
          <a:ea typeface="Helvetica Neue Condensed" panose="02000503000000020004" pitchFamily="2" charset="0"/>
          <a:cs typeface="Helvetica Neue Condensed" panose="02000503000000020004" pitchFamily="2" charset="0"/>
        </a:defRPr>
      </a:lvl1pPr>
    </p:titleStyle>
    <p:bodyStyle>
      <a:lvl1pPr marL="0" indent="0" algn="l" defTabSz="342900" rtl="0" eaLnBrk="1" latinLnBrk="0" hangingPunct="1">
        <a:lnSpc>
          <a:spcPct val="150000"/>
        </a:lnSpc>
        <a:spcBef>
          <a:spcPct val="20000"/>
        </a:spcBef>
        <a:buFont typeface="Arial"/>
        <a:buNone/>
        <a:defRPr sz="27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marL="8335" indent="0" algn="l" defTabSz="342900" rtl="0" eaLnBrk="1" latinLnBrk="0" hangingPunct="1">
        <a:lnSpc>
          <a:spcPct val="100000"/>
        </a:lnSpc>
        <a:spcBef>
          <a:spcPct val="20000"/>
        </a:spcBef>
        <a:buFont typeface="Arial"/>
        <a:buNone/>
        <a:tabLst/>
        <a:defRPr sz="1500" b="1" i="0" kern="120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685800" indent="0" algn="l" defTabSz="342900" rtl="0" eaLnBrk="1" latinLnBrk="0" hangingPunct="1">
        <a:lnSpc>
          <a:spcPct val="100000"/>
        </a:lnSpc>
        <a:spcBef>
          <a:spcPct val="20000"/>
        </a:spcBef>
        <a:buFont typeface="Arial"/>
        <a:buNone/>
        <a:defRPr sz="1350" b="1"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028700" indent="0" algn="l" defTabSz="342900" rtl="0" eaLnBrk="1" latinLnBrk="0" hangingPunct="1">
        <a:lnSpc>
          <a:spcPct val="100000"/>
        </a:lnSpc>
        <a:spcBef>
          <a:spcPct val="20000"/>
        </a:spcBef>
        <a:buFont typeface="Arial"/>
        <a:buNone/>
        <a:defRPr sz="1200" b="1"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1371600" indent="0" algn="l" defTabSz="342900" rtl="0" eaLnBrk="1" latinLnBrk="0" hangingPunct="1">
        <a:lnSpc>
          <a:spcPct val="100000"/>
        </a:lnSpc>
        <a:spcBef>
          <a:spcPct val="20000"/>
        </a:spcBef>
        <a:buFont typeface="Arial"/>
        <a:buNone/>
        <a:defRPr sz="1200" b="1"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png"/><Relationship Id="rId3" Type="http://schemas.openxmlformats.org/officeDocument/2006/relationships/image" Target="../media/image3.tiff"/><Relationship Id="rId7" Type="http://schemas.openxmlformats.org/officeDocument/2006/relationships/image" Target="../media/image7.tiff"/><Relationship Id="rId12"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tiff"/><Relationship Id="rId11" Type="http://schemas.openxmlformats.org/officeDocument/2006/relationships/image" Target="../media/image11.png"/><Relationship Id="rId5" Type="http://schemas.openxmlformats.org/officeDocument/2006/relationships/image" Target="../media/image5.tiff"/><Relationship Id="rId15" Type="http://schemas.openxmlformats.org/officeDocument/2006/relationships/image" Target="../media/image15.png"/><Relationship Id="rId10" Type="http://schemas.openxmlformats.org/officeDocument/2006/relationships/image" Target="../media/image10.emf"/><Relationship Id="rId4" Type="http://schemas.openxmlformats.org/officeDocument/2006/relationships/image" Target="../media/image4.tiff"/><Relationship Id="rId9" Type="http://schemas.openxmlformats.org/officeDocument/2006/relationships/image" Target="../media/image9.tiff"/><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1A2B588A-89DE-9B4E-9BD4-CBF3BC35ABBA}"/>
              </a:ext>
            </a:extLst>
          </p:cNvPr>
          <p:cNvGrpSpPr/>
          <p:nvPr/>
        </p:nvGrpSpPr>
        <p:grpSpPr>
          <a:xfrm>
            <a:off x="529263" y="1389371"/>
            <a:ext cx="1557488" cy="1648250"/>
            <a:chOff x="1212112" y="10132287"/>
            <a:chExt cx="3853195" cy="4077739"/>
          </a:xfrm>
        </p:grpSpPr>
        <p:sp>
          <p:nvSpPr>
            <p:cNvPr id="45" name="Cloud 44">
              <a:extLst>
                <a:ext uri="{FF2B5EF4-FFF2-40B4-BE49-F238E27FC236}">
                  <a16:creationId xmlns:a16="http://schemas.microsoft.com/office/drawing/2014/main" id="{CE84CB18-275E-8E4B-8165-ECFD7489BD1A}"/>
                </a:ext>
              </a:extLst>
            </p:cNvPr>
            <p:cNvSpPr/>
            <p:nvPr/>
          </p:nvSpPr>
          <p:spPr>
            <a:xfrm>
              <a:off x="1212112" y="10132287"/>
              <a:ext cx="3853195" cy="4077739"/>
            </a:xfrm>
            <a:prstGeom prst="cloud">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6" name="Picture 45">
              <a:extLst>
                <a:ext uri="{FF2B5EF4-FFF2-40B4-BE49-F238E27FC236}">
                  <a16:creationId xmlns:a16="http://schemas.microsoft.com/office/drawing/2014/main" id="{F20FB9B8-F20D-E447-8A93-3FA4F4C00627}"/>
                </a:ext>
              </a:extLst>
            </p:cNvPr>
            <p:cNvPicPr>
              <a:picLocks noChangeAspect="1"/>
            </p:cNvPicPr>
            <p:nvPr/>
          </p:nvPicPr>
          <p:blipFill>
            <a:blip r:embed="rId3"/>
            <a:stretch>
              <a:fillRect/>
            </a:stretch>
          </p:blipFill>
          <p:spPr>
            <a:xfrm>
              <a:off x="2083560" y="11233818"/>
              <a:ext cx="759422" cy="759422"/>
            </a:xfrm>
            <a:prstGeom prst="rect">
              <a:avLst/>
            </a:prstGeom>
          </p:spPr>
        </p:pic>
        <p:pic>
          <p:nvPicPr>
            <p:cNvPr id="47" name="Picture 46">
              <a:extLst>
                <a:ext uri="{FF2B5EF4-FFF2-40B4-BE49-F238E27FC236}">
                  <a16:creationId xmlns:a16="http://schemas.microsoft.com/office/drawing/2014/main" id="{AA97CC21-D86B-884A-8D80-05432C9E229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09948" y="11105631"/>
              <a:ext cx="786488" cy="786488"/>
            </a:xfrm>
            <a:prstGeom prst="rect">
              <a:avLst/>
            </a:prstGeom>
          </p:spPr>
        </p:pic>
        <p:pic>
          <p:nvPicPr>
            <p:cNvPr id="48" name="Picture 47">
              <a:extLst>
                <a:ext uri="{FF2B5EF4-FFF2-40B4-BE49-F238E27FC236}">
                  <a16:creationId xmlns:a16="http://schemas.microsoft.com/office/drawing/2014/main" id="{0060AA3B-F196-DE4F-AF6C-C20E29094CE3}"/>
                </a:ext>
              </a:extLst>
            </p:cNvPr>
            <p:cNvPicPr>
              <a:picLocks noChangeAspect="1"/>
            </p:cNvPicPr>
            <p:nvPr/>
          </p:nvPicPr>
          <p:blipFill>
            <a:blip r:embed="rId5"/>
            <a:stretch>
              <a:fillRect/>
            </a:stretch>
          </p:blipFill>
          <p:spPr>
            <a:xfrm>
              <a:off x="1630204" y="12423062"/>
              <a:ext cx="984142" cy="598042"/>
            </a:xfrm>
            <a:prstGeom prst="rect">
              <a:avLst/>
            </a:prstGeom>
          </p:spPr>
        </p:pic>
        <p:pic>
          <p:nvPicPr>
            <p:cNvPr id="49" name="Picture 48">
              <a:extLst>
                <a:ext uri="{FF2B5EF4-FFF2-40B4-BE49-F238E27FC236}">
                  <a16:creationId xmlns:a16="http://schemas.microsoft.com/office/drawing/2014/main" id="{243640BE-587B-1948-8009-EC02B0C7B2A3}"/>
                </a:ext>
              </a:extLst>
            </p:cNvPr>
            <p:cNvPicPr>
              <a:picLocks noChangeAspect="1"/>
            </p:cNvPicPr>
            <p:nvPr/>
          </p:nvPicPr>
          <p:blipFill rotWithShape="1">
            <a:blip r:embed="rId6">
              <a:clrChange>
                <a:clrFrom>
                  <a:srgbClr val="EFEFEF"/>
                </a:clrFrom>
                <a:clrTo>
                  <a:srgbClr val="EFEFEF">
                    <a:alpha val="0"/>
                  </a:srgbClr>
                </a:clrTo>
              </a:clrChange>
            </a:blip>
            <a:srcRect l="25221" r="24201"/>
            <a:stretch/>
          </p:blipFill>
          <p:spPr>
            <a:xfrm>
              <a:off x="3892336" y="12135030"/>
              <a:ext cx="796522" cy="909911"/>
            </a:xfrm>
            <a:prstGeom prst="rect">
              <a:avLst/>
            </a:prstGeom>
          </p:spPr>
        </p:pic>
        <p:pic>
          <p:nvPicPr>
            <p:cNvPr id="50" name="Picture 49">
              <a:extLst>
                <a:ext uri="{FF2B5EF4-FFF2-40B4-BE49-F238E27FC236}">
                  <a16:creationId xmlns:a16="http://schemas.microsoft.com/office/drawing/2014/main" id="{A0119833-DFD3-9B45-9906-3F57E60CC0D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797741" y="12553408"/>
              <a:ext cx="924382" cy="924382"/>
            </a:xfrm>
            <a:prstGeom prst="rect">
              <a:avLst/>
            </a:prstGeom>
          </p:spPr>
        </p:pic>
        <p:sp>
          <p:nvSpPr>
            <p:cNvPr id="51" name="TextBox 50">
              <a:extLst>
                <a:ext uri="{FF2B5EF4-FFF2-40B4-BE49-F238E27FC236}">
                  <a16:creationId xmlns:a16="http://schemas.microsoft.com/office/drawing/2014/main" id="{25ECC223-85C1-CB4C-9135-064C6F82E6CE}"/>
                </a:ext>
              </a:extLst>
            </p:cNvPr>
            <p:cNvSpPr txBox="1"/>
            <p:nvPr/>
          </p:nvSpPr>
          <p:spPr>
            <a:xfrm>
              <a:off x="2595812" y="10409514"/>
              <a:ext cx="958841" cy="557497"/>
            </a:xfrm>
            <a:prstGeom prst="rect">
              <a:avLst/>
            </a:prstGeom>
            <a:noFill/>
          </p:spPr>
          <p:txBody>
            <a:bodyPr wrap="none" rtlCol="0">
              <a:spAutoFit/>
            </a:bodyPr>
            <a:lstStyle/>
            <a:p>
              <a:pPr algn="l"/>
              <a:r>
                <a:rPr lang="en-US" sz="1200" dirty="0">
                  <a:latin typeface="Helvetica Neue" panose="02000503000000020004" pitchFamily="2" charset="0"/>
                  <a:ea typeface="Helvetica Neue" panose="02000503000000020004" pitchFamily="2" charset="0"/>
                  <a:cs typeface="Helvetica Neue" panose="02000503000000020004" pitchFamily="2" charset="0"/>
                </a:rPr>
                <a:t>web</a:t>
              </a:r>
            </a:p>
          </p:txBody>
        </p:sp>
      </p:grpSp>
      <p:sp>
        <p:nvSpPr>
          <p:cNvPr id="52" name="TextBox 51">
            <a:extLst>
              <a:ext uri="{FF2B5EF4-FFF2-40B4-BE49-F238E27FC236}">
                <a16:creationId xmlns:a16="http://schemas.microsoft.com/office/drawing/2014/main" id="{F09C27BE-DFDC-ED4F-9439-66C042305A45}"/>
              </a:ext>
            </a:extLst>
          </p:cNvPr>
          <p:cNvSpPr txBox="1"/>
          <p:nvPr/>
        </p:nvSpPr>
        <p:spPr>
          <a:xfrm>
            <a:off x="53663" y="3074826"/>
            <a:ext cx="2433771" cy="276999"/>
          </a:xfrm>
          <a:prstGeom prst="rect">
            <a:avLst/>
          </a:prstGeom>
          <a:solidFill>
            <a:schemeClr val="bg1"/>
          </a:solidFill>
        </p:spPr>
        <p:txBody>
          <a:bodyPr wrap="square" rtlCol="0">
            <a:spAutoFit/>
          </a:bodyPr>
          <a:lstStyle/>
          <a:p>
            <a:pPr algn="ctr"/>
            <a:r>
              <a:rPr lang="en-US" sz="1200" b="1"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raw data: hard to find &amp; use</a:t>
            </a:r>
          </a:p>
        </p:txBody>
      </p:sp>
      <p:sp>
        <p:nvSpPr>
          <p:cNvPr id="53" name="Rounded Rectangle 52">
            <a:extLst>
              <a:ext uri="{FF2B5EF4-FFF2-40B4-BE49-F238E27FC236}">
                <a16:creationId xmlns:a16="http://schemas.microsoft.com/office/drawing/2014/main" id="{CB853685-C50D-2F49-A73B-36F9DE65E520}"/>
              </a:ext>
            </a:extLst>
          </p:cNvPr>
          <p:cNvSpPr/>
          <p:nvPr/>
        </p:nvSpPr>
        <p:spPr>
          <a:xfrm>
            <a:off x="2929623" y="1801671"/>
            <a:ext cx="988769" cy="69126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accent2">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USC/ISI</a:t>
            </a:r>
          </a:p>
          <a:p>
            <a:pPr algn="ctr"/>
            <a:r>
              <a:rPr lang="en-US" sz="1200" b="1" dirty="0">
                <a:solidFill>
                  <a:schemeClr val="accent2">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Datamart</a:t>
            </a:r>
          </a:p>
        </p:txBody>
      </p:sp>
      <p:cxnSp>
        <p:nvCxnSpPr>
          <p:cNvPr id="54" name="Straight Arrow Connector 53">
            <a:extLst>
              <a:ext uri="{FF2B5EF4-FFF2-40B4-BE49-F238E27FC236}">
                <a16:creationId xmlns:a16="http://schemas.microsoft.com/office/drawing/2014/main" id="{5EEC5128-847E-FB46-8011-F4AB1503359D}"/>
              </a:ext>
            </a:extLst>
          </p:cNvPr>
          <p:cNvCxnSpPr>
            <a:cxnSpLocks/>
          </p:cNvCxnSpPr>
          <p:nvPr/>
        </p:nvCxnSpPr>
        <p:spPr>
          <a:xfrm>
            <a:off x="4167508" y="2172633"/>
            <a:ext cx="287867" cy="0"/>
          </a:xfrm>
          <a:prstGeom prst="straightConnector1">
            <a:avLst/>
          </a:prstGeom>
          <a:ln w="76200">
            <a:solidFill>
              <a:schemeClr val="accent2"/>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71B3C7-9F0E-754A-9399-DA7575C914B3}"/>
              </a:ext>
            </a:extLst>
          </p:cNvPr>
          <p:cNvCxnSpPr>
            <a:cxnSpLocks/>
          </p:cNvCxnSpPr>
          <p:nvPr/>
        </p:nvCxnSpPr>
        <p:spPr>
          <a:xfrm>
            <a:off x="2342367" y="2172633"/>
            <a:ext cx="270722" cy="0"/>
          </a:xfrm>
          <a:prstGeom prst="straightConnector1">
            <a:avLst/>
          </a:prstGeom>
          <a:ln w="76200">
            <a:solidFill>
              <a:schemeClr val="accent2"/>
            </a:solidFill>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6BF122B4-256D-9C42-9B15-201B8CFAF2E4}"/>
              </a:ext>
            </a:extLst>
          </p:cNvPr>
          <p:cNvGrpSpPr/>
          <p:nvPr/>
        </p:nvGrpSpPr>
        <p:grpSpPr>
          <a:xfrm>
            <a:off x="4664869" y="-406749"/>
            <a:ext cx="3966226" cy="3966226"/>
            <a:chOff x="9851728" y="3968037"/>
            <a:chExt cx="11286349" cy="11286349"/>
          </a:xfrm>
        </p:grpSpPr>
        <p:grpSp>
          <p:nvGrpSpPr>
            <p:cNvPr id="3" name="Group 2">
              <a:extLst>
                <a:ext uri="{FF2B5EF4-FFF2-40B4-BE49-F238E27FC236}">
                  <a16:creationId xmlns:a16="http://schemas.microsoft.com/office/drawing/2014/main" id="{24FFDE63-371C-9745-AE89-91A6EAA232C9}"/>
                </a:ext>
              </a:extLst>
            </p:cNvPr>
            <p:cNvGrpSpPr/>
            <p:nvPr/>
          </p:nvGrpSpPr>
          <p:grpSpPr>
            <a:xfrm>
              <a:off x="9851728" y="3968037"/>
              <a:ext cx="11286349" cy="11286349"/>
              <a:chOff x="5969077" y="6626188"/>
              <a:chExt cx="11286349" cy="11286349"/>
            </a:xfrm>
          </p:grpSpPr>
          <p:sp>
            <p:nvSpPr>
              <p:cNvPr id="4" name="Oval 3">
                <a:extLst>
                  <a:ext uri="{FF2B5EF4-FFF2-40B4-BE49-F238E27FC236}">
                    <a16:creationId xmlns:a16="http://schemas.microsoft.com/office/drawing/2014/main" id="{E932D9DE-354B-804D-A04E-F4F3C1B4AD13}"/>
                  </a:ext>
                </a:extLst>
              </p:cNvPr>
              <p:cNvSpPr/>
              <p:nvPr/>
            </p:nvSpPr>
            <p:spPr>
              <a:xfrm>
                <a:off x="5969077" y="6626188"/>
                <a:ext cx="11286349" cy="11286349"/>
              </a:xfrm>
              <a:prstGeom prst="ellips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6" name="Group 5">
                <a:extLst>
                  <a:ext uri="{FF2B5EF4-FFF2-40B4-BE49-F238E27FC236}">
                    <a16:creationId xmlns:a16="http://schemas.microsoft.com/office/drawing/2014/main" id="{EA4EB0A9-EE72-994B-8899-98581CB1E821}"/>
                  </a:ext>
                </a:extLst>
              </p:cNvPr>
              <p:cNvGrpSpPr/>
              <p:nvPr/>
            </p:nvGrpSpPr>
            <p:grpSpPr>
              <a:xfrm>
                <a:off x="7503300" y="8142493"/>
                <a:ext cx="8217903" cy="8253739"/>
                <a:chOff x="7568555" y="6994035"/>
                <a:chExt cx="8217903" cy="8253739"/>
              </a:xfrm>
            </p:grpSpPr>
            <p:sp>
              <p:nvSpPr>
                <p:cNvPr id="29" name="Oval 28">
                  <a:extLst>
                    <a:ext uri="{FF2B5EF4-FFF2-40B4-BE49-F238E27FC236}">
                      <a16:creationId xmlns:a16="http://schemas.microsoft.com/office/drawing/2014/main" id="{CF55A505-D608-3F49-854B-94631EFD7FF4}"/>
                    </a:ext>
                  </a:extLst>
                </p:cNvPr>
                <p:cNvSpPr/>
                <p:nvPr/>
              </p:nvSpPr>
              <p:spPr>
                <a:xfrm>
                  <a:off x="7568555" y="6994035"/>
                  <a:ext cx="8217903" cy="8253739"/>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0" name="Group 29">
                  <a:extLst>
                    <a:ext uri="{FF2B5EF4-FFF2-40B4-BE49-F238E27FC236}">
                      <a16:creationId xmlns:a16="http://schemas.microsoft.com/office/drawing/2014/main" id="{BE8C8DFA-714F-404C-A4C6-26A71FE3F32E}"/>
                    </a:ext>
                  </a:extLst>
                </p:cNvPr>
                <p:cNvGrpSpPr/>
                <p:nvPr/>
              </p:nvGrpSpPr>
              <p:grpSpPr>
                <a:xfrm>
                  <a:off x="9147427" y="8579792"/>
                  <a:ext cx="5060159" cy="5082225"/>
                  <a:chOff x="9186887" y="8510495"/>
                  <a:chExt cx="5060159" cy="5082225"/>
                </a:xfrm>
              </p:grpSpPr>
              <p:sp>
                <p:nvSpPr>
                  <p:cNvPr id="40" name="Oval 39">
                    <a:extLst>
                      <a:ext uri="{FF2B5EF4-FFF2-40B4-BE49-F238E27FC236}">
                        <a16:creationId xmlns:a16="http://schemas.microsoft.com/office/drawing/2014/main" id="{54D37FF5-BFF5-1448-807C-567082BE5C45}"/>
                      </a:ext>
                    </a:extLst>
                  </p:cNvPr>
                  <p:cNvSpPr/>
                  <p:nvPr/>
                </p:nvSpPr>
                <p:spPr>
                  <a:xfrm>
                    <a:off x="9186887" y="8510495"/>
                    <a:ext cx="5060159" cy="5082225"/>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1" name="Picture 40">
                    <a:extLst>
                      <a:ext uri="{FF2B5EF4-FFF2-40B4-BE49-F238E27FC236}">
                        <a16:creationId xmlns:a16="http://schemas.microsoft.com/office/drawing/2014/main" id="{24E4E559-8192-1742-AA0D-E1320EE1EBD3}"/>
                      </a:ext>
                    </a:extLst>
                  </p:cNvPr>
                  <p:cNvPicPr>
                    <a:picLocks noChangeAspect="1"/>
                  </p:cNvPicPr>
                  <p:nvPr/>
                </p:nvPicPr>
                <p:blipFill>
                  <a:blip r:embed="rId8"/>
                  <a:stretch>
                    <a:fillRect/>
                  </a:stretch>
                </p:blipFill>
                <p:spPr>
                  <a:xfrm>
                    <a:off x="9628128" y="9591012"/>
                    <a:ext cx="4094736" cy="3313237"/>
                  </a:xfrm>
                  <a:prstGeom prst="rect">
                    <a:avLst/>
                  </a:prstGeom>
                </p:spPr>
              </p:pic>
              <p:pic>
                <p:nvPicPr>
                  <p:cNvPr id="42" name="Picture 41">
                    <a:extLst>
                      <a:ext uri="{FF2B5EF4-FFF2-40B4-BE49-F238E27FC236}">
                        <a16:creationId xmlns:a16="http://schemas.microsoft.com/office/drawing/2014/main" id="{1A6EFC67-7A0E-E440-8E34-5877B166F502}"/>
                      </a:ext>
                    </a:extLst>
                  </p:cNvPr>
                  <p:cNvPicPr>
                    <a:picLocks noChangeAspect="1"/>
                  </p:cNvPicPr>
                  <p:nvPr/>
                </p:nvPicPr>
                <p:blipFill rotWithShape="1">
                  <a:blip r:embed="rId9"/>
                  <a:srcRect t="35248"/>
                  <a:stretch/>
                </p:blipFill>
                <p:spPr>
                  <a:xfrm>
                    <a:off x="9963862" y="8819899"/>
                    <a:ext cx="3559402" cy="1629467"/>
                  </a:xfrm>
                  <a:prstGeom prst="rect">
                    <a:avLst/>
                  </a:prstGeom>
                </p:spPr>
              </p:pic>
              <p:sp>
                <p:nvSpPr>
                  <p:cNvPr id="43" name="TextBox 42">
                    <a:extLst>
                      <a:ext uri="{FF2B5EF4-FFF2-40B4-BE49-F238E27FC236}">
                        <a16:creationId xmlns:a16="http://schemas.microsoft.com/office/drawing/2014/main" id="{A5689D68-FB13-E446-B23D-20ECB3B765E4}"/>
                      </a:ext>
                    </a:extLst>
                  </p:cNvPr>
                  <p:cNvSpPr txBox="1"/>
                  <p:nvPr/>
                </p:nvSpPr>
                <p:spPr>
                  <a:xfrm>
                    <a:off x="9582957" y="10440180"/>
                    <a:ext cx="4411911" cy="1642150"/>
                  </a:xfrm>
                  <a:prstGeom prst="rect">
                    <a:avLst/>
                  </a:prstGeom>
                  <a:solidFill>
                    <a:schemeClr val="accent4">
                      <a:lumMod val="60000"/>
                      <a:lumOff val="40000"/>
                    </a:schemeClr>
                  </a:solidFill>
                </p:spPr>
                <p:txBody>
                  <a:bodyPr wrap="none" rtlCol="0">
                    <a:spAutoFit/>
                  </a:bodyPr>
                  <a:lstStyle/>
                  <a:p>
                    <a:pPr algn="ctr"/>
                    <a:r>
                      <a:rPr lang="en-US" sz="1050"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60 M items</a:t>
                    </a:r>
                  </a:p>
                  <a:p>
                    <a:pPr algn="ctr"/>
                    <a:r>
                      <a:rPr lang="en-US" sz="1050"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700 M statements</a:t>
                    </a:r>
                  </a:p>
                  <a:p>
                    <a:pPr algn="ctr"/>
                    <a:r>
                      <a:rPr lang="en-US" sz="1050"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3 million contributors</a:t>
                    </a:r>
                  </a:p>
                </p:txBody>
              </p:sp>
            </p:grpSp>
            <p:sp>
              <p:nvSpPr>
                <p:cNvPr id="31" name="Oval 30">
                  <a:extLst>
                    <a:ext uri="{FF2B5EF4-FFF2-40B4-BE49-F238E27FC236}">
                      <a16:creationId xmlns:a16="http://schemas.microsoft.com/office/drawing/2014/main" id="{E22E8173-0853-A945-A323-89557F7CF155}"/>
                    </a:ext>
                  </a:extLst>
                </p:cNvPr>
                <p:cNvSpPr/>
                <p:nvPr/>
              </p:nvSpPr>
              <p:spPr>
                <a:xfrm>
                  <a:off x="10150066" y="7262523"/>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crime</a:t>
                  </a:r>
                </a:p>
              </p:txBody>
            </p:sp>
            <p:sp>
              <p:nvSpPr>
                <p:cNvPr id="32" name="Oval 31">
                  <a:extLst>
                    <a:ext uri="{FF2B5EF4-FFF2-40B4-BE49-F238E27FC236}">
                      <a16:creationId xmlns:a16="http://schemas.microsoft.com/office/drawing/2014/main" id="{7AD5CF85-EB74-CF44-8A2C-8EE51AE98DAB}"/>
                    </a:ext>
                  </a:extLst>
                </p:cNvPr>
                <p:cNvSpPr/>
                <p:nvPr/>
              </p:nvSpPr>
              <p:spPr>
                <a:xfrm>
                  <a:off x="12275444" y="7396138"/>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econ</a:t>
                  </a:r>
                </a:p>
              </p:txBody>
            </p:sp>
            <p:sp>
              <p:nvSpPr>
                <p:cNvPr id="33" name="Oval 32">
                  <a:extLst>
                    <a:ext uri="{FF2B5EF4-FFF2-40B4-BE49-F238E27FC236}">
                      <a16:creationId xmlns:a16="http://schemas.microsoft.com/office/drawing/2014/main" id="{A4CA941E-0768-124F-B4A8-EECC6F76DF48}"/>
                    </a:ext>
                  </a:extLst>
                </p:cNvPr>
                <p:cNvSpPr/>
                <p:nvPr/>
              </p:nvSpPr>
              <p:spPr>
                <a:xfrm>
                  <a:off x="8265121" y="8624939"/>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sports</a:t>
                  </a:r>
                </a:p>
              </p:txBody>
            </p:sp>
            <p:sp>
              <p:nvSpPr>
                <p:cNvPr id="34" name="Oval 33">
                  <a:extLst>
                    <a:ext uri="{FF2B5EF4-FFF2-40B4-BE49-F238E27FC236}">
                      <a16:creationId xmlns:a16="http://schemas.microsoft.com/office/drawing/2014/main" id="{507C17D0-C781-3F46-9AD2-EC195B94EC7F}"/>
                    </a:ext>
                  </a:extLst>
                </p:cNvPr>
                <p:cNvSpPr/>
                <p:nvPr/>
              </p:nvSpPr>
              <p:spPr>
                <a:xfrm>
                  <a:off x="7718614" y="10686400"/>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weather</a:t>
                  </a:r>
                </a:p>
              </p:txBody>
            </p:sp>
            <p:sp>
              <p:nvSpPr>
                <p:cNvPr id="35" name="Oval 34">
                  <a:extLst>
                    <a:ext uri="{FF2B5EF4-FFF2-40B4-BE49-F238E27FC236}">
                      <a16:creationId xmlns:a16="http://schemas.microsoft.com/office/drawing/2014/main" id="{93635357-A5D4-BD4D-A2FC-BFD2377ED1F8}"/>
                    </a:ext>
                  </a:extLst>
                </p:cNvPr>
                <p:cNvSpPr/>
                <p:nvPr/>
              </p:nvSpPr>
              <p:spPr>
                <a:xfrm>
                  <a:off x="13788080" y="8703034"/>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shop-ping</a:t>
                  </a:r>
                </a:p>
              </p:txBody>
            </p:sp>
            <p:sp>
              <p:nvSpPr>
                <p:cNvPr id="36" name="Oval 35">
                  <a:extLst>
                    <a:ext uri="{FF2B5EF4-FFF2-40B4-BE49-F238E27FC236}">
                      <a16:creationId xmlns:a16="http://schemas.microsoft.com/office/drawing/2014/main" id="{65F0B8EA-20E3-0F4F-A039-564124CD23E0}"/>
                    </a:ext>
                  </a:extLst>
                </p:cNvPr>
                <p:cNvSpPr/>
                <p:nvPr/>
              </p:nvSpPr>
              <p:spPr>
                <a:xfrm>
                  <a:off x="14311690" y="10668508"/>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Oval 36">
                  <a:extLst>
                    <a:ext uri="{FF2B5EF4-FFF2-40B4-BE49-F238E27FC236}">
                      <a16:creationId xmlns:a16="http://schemas.microsoft.com/office/drawing/2014/main" id="{6577058C-F57C-484B-A960-75AE658A60AB}"/>
                    </a:ext>
                  </a:extLst>
                </p:cNvPr>
                <p:cNvSpPr/>
                <p:nvPr/>
              </p:nvSpPr>
              <p:spPr>
                <a:xfrm>
                  <a:off x="13497583" y="12684410"/>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Oval 37">
                  <a:extLst>
                    <a:ext uri="{FF2B5EF4-FFF2-40B4-BE49-F238E27FC236}">
                      <a16:creationId xmlns:a16="http://schemas.microsoft.com/office/drawing/2014/main" id="{45BB4E19-0F29-674D-ABC7-1C78B19900F1}"/>
                    </a:ext>
                  </a:extLst>
                </p:cNvPr>
                <p:cNvSpPr/>
                <p:nvPr/>
              </p:nvSpPr>
              <p:spPr>
                <a:xfrm>
                  <a:off x="8532897" y="12720403"/>
                  <a:ext cx="1301221" cy="1306896"/>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TextBox 38">
                  <a:extLst>
                    <a:ext uri="{FF2B5EF4-FFF2-40B4-BE49-F238E27FC236}">
                      <a16:creationId xmlns:a16="http://schemas.microsoft.com/office/drawing/2014/main" id="{54973975-30E9-DC45-AD82-8869DCA2A3C5}"/>
                    </a:ext>
                  </a:extLst>
                </p:cNvPr>
                <p:cNvSpPr txBox="1"/>
                <p:nvPr/>
              </p:nvSpPr>
              <p:spPr>
                <a:xfrm>
                  <a:off x="10009537" y="13753360"/>
                  <a:ext cx="3317474" cy="1345185"/>
                </a:xfrm>
                <a:prstGeom prst="rect">
                  <a:avLst/>
                </a:prstGeom>
                <a:noFill/>
              </p:spPr>
              <p:txBody>
                <a:bodyPr wrap="square" rtlCol="0">
                  <a:noAutofit/>
                </a:bodyPr>
                <a:lstStyle/>
                <a:p>
                  <a:pPr algn="ctr"/>
                  <a:r>
                    <a:rPr lang="en-US" sz="1200" b="1" dirty="0">
                      <a:solidFill>
                        <a:schemeClr val="accent2">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rPr>
                    <a:t>WIKIDATA satellites</a:t>
                  </a:r>
                </a:p>
              </p:txBody>
            </p:sp>
          </p:grpSp>
          <p:pic>
            <p:nvPicPr>
              <p:cNvPr id="7" name="Picture 6">
                <a:extLst>
                  <a:ext uri="{FF2B5EF4-FFF2-40B4-BE49-F238E27FC236}">
                    <a16:creationId xmlns:a16="http://schemas.microsoft.com/office/drawing/2014/main" id="{E4085B12-A410-AA49-A752-8B01D46A789B}"/>
                  </a:ext>
                </a:extLst>
              </p:cNvPr>
              <p:cNvPicPr>
                <a:picLocks noChangeAspect="1"/>
              </p:cNvPicPr>
              <p:nvPr/>
            </p:nvPicPr>
            <p:blipFill>
              <a:blip r:embed="rId10">
                <a:duotone>
                  <a:schemeClr val="accent2">
                    <a:shade val="45000"/>
                    <a:satMod val="135000"/>
                  </a:schemeClr>
                  <a:prstClr val="white"/>
                </a:duotone>
              </a:blip>
              <a:stretch>
                <a:fillRect/>
              </a:stretch>
            </p:blipFill>
            <p:spPr>
              <a:xfrm>
                <a:off x="9104037" y="16350031"/>
                <a:ext cx="1084564" cy="773308"/>
              </a:xfrm>
              <a:prstGeom prst="rect">
                <a:avLst/>
              </a:prstGeom>
              <a:solidFill>
                <a:schemeClr val="accent2">
                  <a:lumMod val="60000"/>
                  <a:lumOff val="40000"/>
                </a:schemeClr>
              </a:solidFill>
            </p:spPr>
          </p:pic>
          <p:sp>
            <p:nvSpPr>
              <p:cNvPr id="8" name="TextBox 7">
                <a:extLst>
                  <a:ext uri="{FF2B5EF4-FFF2-40B4-BE49-F238E27FC236}">
                    <a16:creationId xmlns:a16="http://schemas.microsoft.com/office/drawing/2014/main" id="{2542B67A-060F-A646-A87F-F60C0204E410}"/>
                  </a:ext>
                </a:extLst>
              </p:cNvPr>
              <p:cNvSpPr txBox="1"/>
              <p:nvPr/>
            </p:nvSpPr>
            <p:spPr>
              <a:xfrm>
                <a:off x="10446233" y="16892248"/>
                <a:ext cx="2520736" cy="788232"/>
              </a:xfrm>
              <a:prstGeom prst="rect">
                <a:avLst/>
              </a:prstGeom>
              <a:noFill/>
            </p:spPr>
            <p:txBody>
              <a:bodyPr wrap="square" rtlCol="0">
                <a:spAutoFit/>
              </a:bodyPr>
              <a:lstStyle/>
              <a:p>
                <a:pPr algn="ctr"/>
                <a:r>
                  <a:rPr lang="en-US" sz="12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Metadata</a:t>
                </a:r>
              </a:p>
            </p:txBody>
          </p:sp>
          <p:pic>
            <p:nvPicPr>
              <p:cNvPr id="9" name="Picture 8">
                <a:extLst>
                  <a:ext uri="{FF2B5EF4-FFF2-40B4-BE49-F238E27FC236}">
                    <a16:creationId xmlns:a16="http://schemas.microsoft.com/office/drawing/2014/main" id="{C46EEC9D-AE97-684C-98D5-E92D5B887490}"/>
                  </a:ext>
                </a:extLst>
              </p:cNvPr>
              <p:cNvPicPr>
                <a:picLocks noChangeAspect="1"/>
              </p:cNvPicPr>
              <p:nvPr/>
            </p:nvPicPr>
            <p:blipFill>
              <a:blip r:embed="rId10">
                <a:duotone>
                  <a:schemeClr val="accent2">
                    <a:shade val="45000"/>
                    <a:satMod val="135000"/>
                  </a:schemeClr>
                  <a:prstClr val="white"/>
                </a:duotone>
              </a:blip>
              <a:stretch>
                <a:fillRect/>
              </a:stretch>
            </p:blipFill>
            <p:spPr>
              <a:xfrm>
                <a:off x="7934455" y="15627017"/>
                <a:ext cx="1084564" cy="773308"/>
              </a:xfrm>
              <a:prstGeom prst="rect">
                <a:avLst/>
              </a:prstGeom>
              <a:solidFill>
                <a:schemeClr val="accent2">
                  <a:lumMod val="60000"/>
                  <a:lumOff val="40000"/>
                </a:schemeClr>
              </a:solidFill>
            </p:spPr>
          </p:pic>
          <p:pic>
            <p:nvPicPr>
              <p:cNvPr id="10" name="Picture 9">
                <a:extLst>
                  <a:ext uri="{FF2B5EF4-FFF2-40B4-BE49-F238E27FC236}">
                    <a16:creationId xmlns:a16="http://schemas.microsoft.com/office/drawing/2014/main" id="{1929D8C2-62C2-1640-A61D-3403E2F603C1}"/>
                  </a:ext>
                </a:extLst>
              </p:cNvPr>
              <p:cNvPicPr>
                <a:picLocks noChangeAspect="1"/>
              </p:cNvPicPr>
              <p:nvPr/>
            </p:nvPicPr>
            <p:blipFill>
              <a:blip r:embed="rId10">
                <a:duotone>
                  <a:schemeClr val="accent2">
                    <a:shade val="45000"/>
                    <a:satMod val="135000"/>
                  </a:schemeClr>
                  <a:prstClr val="white"/>
                </a:duotone>
              </a:blip>
              <a:stretch>
                <a:fillRect/>
              </a:stretch>
            </p:blipFill>
            <p:spPr>
              <a:xfrm>
                <a:off x="6892465" y="14393640"/>
                <a:ext cx="1084564" cy="773308"/>
              </a:xfrm>
              <a:prstGeom prst="rect">
                <a:avLst/>
              </a:prstGeom>
              <a:solidFill>
                <a:schemeClr val="accent2">
                  <a:lumMod val="60000"/>
                  <a:lumOff val="40000"/>
                </a:schemeClr>
              </a:solidFill>
            </p:spPr>
          </p:pic>
          <p:pic>
            <p:nvPicPr>
              <p:cNvPr id="11" name="Picture 10">
                <a:extLst>
                  <a:ext uri="{FF2B5EF4-FFF2-40B4-BE49-F238E27FC236}">
                    <a16:creationId xmlns:a16="http://schemas.microsoft.com/office/drawing/2014/main" id="{F816DAC7-2234-9043-B54C-FB28CDFCF1F8}"/>
                  </a:ext>
                </a:extLst>
              </p:cNvPr>
              <p:cNvPicPr>
                <a:picLocks noChangeAspect="1"/>
              </p:cNvPicPr>
              <p:nvPr/>
            </p:nvPicPr>
            <p:blipFill>
              <a:blip r:embed="rId10">
                <a:duotone>
                  <a:schemeClr val="accent2">
                    <a:shade val="45000"/>
                    <a:satMod val="135000"/>
                  </a:schemeClr>
                  <a:prstClr val="white"/>
                </a:duotone>
              </a:blip>
              <a:stretch>
                <a:fillRect/>
              </a:stretch>
            </p:blipFill>
            <p:spPr>
              <a:xfrm>
                <a:off x="6403367" y="13075202"/>
                <a:ext cx="1084564" cy="773308"/>
              </a:xfrm>
              <a:prstGeom prst="rect">
                <a:avLst/>
              </a:prstGeom>
              <a:solidFill>
                <a:schemeClr val="accent2">
                  <a:lumMod val="60000"/>
                  <a:lumOff val="40000"/>
                </a:schemeClr>
              </a:solidFill>
            </p:spPr>
          </p:pic>
          <p:pic>
            <p:nvPicPr>
              <p:cNvPr id="12" name="Picture 11">
                <a:extLst>
                  <a:ext uri="{FF2B5EF4-FFF2-40B4-BE49-F238E27FC236}">
                    <a16:creationId xmlns:a16="http://schemas.microsoft.com/office/drawing/2014/main" id="{28D0A025-F6AF-F04F-8F03-869D3CD4CEDE}"/>
                  </a:ext>
                </a:extLst>
              </p:cNvPr>
              <p:cNvPicPr>
                <a:picLocks noChangeAspect="1"/>
              </p:cNvPicPr>
              <p:nvPr/>
            </p:nvPicPr>
            <p:blipFill>
              <a:blip r:embed="rId10">
                <a:duotone>
                  <a:schemeClr val="accent2">
                    <a:shade val="45000"/>
                    <a:satMod val="135000"/>
                  </a:schemeClr>
                  <a:prstClr val="white"/>
                </a:duotone>
              </a:blip>
              <a:stretch>
                <a:fillRect/>
              </a:stretch>
            </p:blipFill>
            <p:spPr>
              <a:xfrm>
                <a:off x="6148186" y="11799295"/>
                <a:ext cx="1084564" cy="773308"/>
              </a:xfrm>
              <a:prstGeom prst="rect">
                <a:avLst/>
              </a:prstGeom>
              <a:solidFill>
                <a:schemeClr val="accent2">
                  <a:lumMod val="60000"/>
                  <a:lumOff val="40000"/>
                </a:schemeClr>
              </a:solidFill>
            </p:spPr>
          </p:pic>
          <p:pic>
            <p:nvPicPr>
              <p:cNvPr id="13" name="Picture 12">
                <a:extLst>
                  <a:ext uri="{FF2B5EF4-FFF2-40B4-BE49-F238E27FC236}">
                    <a16:creationId xmlns:a16="http://schemas.microsoft.com/office/drawing/2014/main" id="{CAF43317-C4D4-E54F-BFF1-EAA32D1201E4}"/>
                  </a:ext>
                </a:extLst>
              </p:cNvPr>
              <p:cNvPicPr>
                <a:picLocks noChangeAspect="1"/>
              </p:cNvPicPr>
              <p:nvPr/>
            </p:nvPicPr>
            <p:blipFill>
              <a:blip r:embed="rId10">
                <a:duotone>
                  <a:schemeClr val="accent2">
                    <a:shade val="45000"/>
                    <a:satMod val="135000"/>
                  </a:schemeClr>
                  <a:prstClr val="white"/>
                </a:duotone>
              </a:blip>
              <a:stretch>
                <a:fillRect/>
              </a:stretch>
            </p:blipFill>
            <p:spPr>
              <a:xfrm>
                <a:off x="6318307" y="10714774"/>
                <a:ext cx="1084564" cy="773308"/>
              </a:xfrm>
              <a:prstGeom prst="rect">
                <a:avLst/>
              </a:prstGeom>
              <a:solidFill>
                <a:schemeClr val="accent2">
                  <a:lumMod val="60000"/>
                  <a:lumOff val="40000"/>
                </a:schemeClr>
              </a:solidFill>
            </p:spPr>
          </p:pic>
          <p:pic>
            <p:nvPicPr>
              <p:cNvPr id="14" name="Picture 13">
                <a:extLst>
                  <a:ext uri="{FF2B5EF4-FFF2-40B4-BE49-F238E27FC236}">
                    <a16:creationId xmlns:a16="http://schemas.microsoft.com/office/drawing/2014/main" id="{9257C4B4-E2C8-BA49-A26E-BE275ABE9AB9}"/>
                  </a:ext>
                </a:extLst>
              </p:cNvPr>
              <p:cNvPicPr>
                <a:picLocks noChangeAspect="1"/>
              </p:cNvPicPr>
              <p:nvPr/>
            </p:nvPicPr>
            <p:blipFill>
              <a:blip r:embed="rId10">
                <a:duotone>
                  <a:schemeClr val="accent2">
                    <a:shade val="45000"/>
                    <a:satMod val="135000"/>
                  </a:schemeClr>
                  <a:prstClr val="white"/>
                </a:duotone>
              </a:blip>
              <a:stretch>
                <a:fillRect/>
              </a:stretch>
            </p:blipFill>
            <p:spPr>
              <a:xfrm>
                <a:off x="6743610" y="9630254"/>
                <a:ext cx="1084564" cy="773308"/>
              </a:xfrm>
              <a:prstGeom prst="rect">
                <a:avLst/>
              </a:prstGeom>
              <a:solidFill>
                <a:schemeClr val="accent2">
                  <a:lumMod val="60000"/>
                  <a:lumOff val="40000"/>
                </a:schemeClr>
              </a:solidFill>
            </p:spPr>
          </p:pic>
          <p:pic>
            <p:nvPicPr>
              <p:cNvPr id="15" name="Picture 14">
                <a:extLst>
                  <a:ext uri="{FF2B5EF4-FFF2-40B4-BE49-F238E27FC236}">
                    <a16:creationId xmlns:a16="http://schemas.microsoft.com/office/drawing/2014/main" id="{43BA0847-0259-8D40-9272-CA2C419AC633}"/>
                  </a:ext>
                </a:extLst>
              </p:cNvPr>
              <p:cNvPicPr>
                <a:picLocks noChangeAspect="1"/>
              </p:cNvPicPr>
              <p:nvPr/>
            </p:nvPicPr>
            <p:blipFill>
              <a:blip r:embed="rId10">
                <a:duotone>
                  <a:schemeClr val="accent2">
                    <a:shade val="45000"/>
                    <a:satMod val="135000"/>
                  </a:schemeClr>
                  <a:prstClr val="white"/>
                </a:duotone>
              </a:blip>
              <a:stretch>
                <a:fillRect/>
              </a:stretch>
            </p:blipFill>
            <p:spPr>
              <a:xfrm>
                <a:off x="7424093" y="8737120"/>
                <a:ext cx="1084564" cy="773308"/>
              </a:xfrm>
              <a:prstGeom prst="rect">
                <a:avLst/>
              </a:prstGeom>
              <a:solidFill>
                <a:schemeClr val="accent2">
                  <a:lumMod val="60000"/>
                  <a:lumOff val="40000"/>
                </a:schemeClr>
              </a:solidFill>
            </p:spPr>
          </p:pic>
          <p:pic>
            <p:nvPicPr>
              <p:cNvPr id="16" name="Picture 15">
                <a:extLst>
                  <a:ext uri="{FF2B5EF4-FFF2-40B4-BE49-F238E27FC236}">
                    <a16:creationId xmlns:a16="http://schemas.microsoft.com/office/drawing/2014/main" id="{A07FACDD-32B0-F140-B84C-0FE5B03DBA24}"/>
                  </a:ext>
                </a:extLst>
              </p:cNvPr>
              <p:cNvPicPr>
                <a:picLocks noChangeAspect="1"/>
              </p:cNvPicPr>
              <p:nvPr/>
            </p:nvPicPr>
            <p:blipFill>
              <a:blip r:embed="rId10">
                <a:duotone>
                  <a:schemeClr val="accent2">
                    <a:shade val="45000"/>
                    <a:satMod val="135000"/>
                  </a:schemeClr>
                  <a:prstClr val="white"/>
                </a:duotone>
              </a:blip>
              <a:stretch>
                <a:fillRect/>
              </a:stretch>
            </p:blipFill>
            <p:spPr>
              <a:xfrm>
                <a:off x="8062047" y="7886515"/>
                <a:ext cx="1084564" cy="773308"/>
              </a:xfrm>
              <a:prstGeom prst="rect">
                <a:avLst/>
              </a:prstGeom>
              <a:solidFill>
                <a:schemeClr val="accent2">
                  <a:lumMod val="60000"/>
                  <a:lumOff val="40000"/>
                </a:schemeClr>
              </a:solidFill>
            </p:spPr>
          </p:pic>
          <p:pic>
            <p:nvPicPr>
              <p:cNvPr id="17" name="Picture 16">
                <a:extLst>
                  <a:ext uri="{FF2B5EF4-FFF2-40B4-BE49-F238E27FC236}">
                    <a16:creationId xmlns:a16="http://schemas.microsoft.com/office/drawing/2014/main" id="{10BC158B-D395-A644-859A-A48571BAD210}"/>
                  </a:ext>
                </a:extLst>
              </p:cNvPr>
              <p:cNvPicPr>
                <a:picLocks noChangeAspect="1"/>
              </p:cNvPicPr>
              <p:nvPr/>
            </p:nvPicPr>
            <p:blipFill>
              <a:blip r:embed="rId10">
                <a:duotone>
                  <a:schemeClr val="accent2">
                    <a:shade val="45000"/>
                    <a:satMod val="135000"/>
                  </a:schemeClr>
                  <a:prstClr val="white"/>
                </a:duotone>
              </a:blip>
              <a:stretch>
                <a:fillRect/>
              </a:stretch>
            </p:blipFill>
            <p:spPr>
              <a:xfrm>
                <a:off x="9359219" y="7227297"/>
                <a:ext cx="1084564" cy="773308"/>
              </a:xfrm>
              <a:prstGeom prst="rect">
                <a:avLst/>
              </a:prstGeom>
              <a:solidFill>
                <a:schemeClr val="accent2">
                  <a:lumMod val="60000"/>
                  <a:lumOff val="40000"/>
                </a:schemeClr>
              </a:solidFill>
            </p:spPr>
          </p:pic>
          <p:pic>
            <p:nvPicPr>
              <p:cNvPr id="18" name="Picture 17">
                <a:extLst>
                  <a:ext uri="{FF2B5EF4-FFF2-40B4-BE49-F238E27FC236}">
                    <a16:creationId xmlns:a16="http://schemas.microsoft.com/office/drawing/2014/main" id="{F2A2241B-D264-6D49-A3B7-B293D21AE5C3}"/>
                  </a:ext>
                </a:extLst>
              </p:cNvPr>
              <p:cNvPicPr>
                <a:picLocks noChangeAspect="1"/>
              </p:cNvPicPr>
              <p:nvPr/>
            </p:nvPicPr>
            <p:blipFill>
              <a:blip r:embed="rId10">
                <a:duotone>
                  <a:schemeClr val="accent2">
                    <a:shade val="45000"/>
                    <a:satMod val="135000"/>
                  </a:schemeClr>
                  <a:prstClr val="white"/>
                </a:duotone>
              </a:blip>
              <a:stretch>
                <a:fillRect/>
              </a:stretch>
            </p:blipFill>
            <p:spPr>
              <a:xfrm>
                <a:off x="10741452" y="6993381"/>
                <a:ext cx="1084564" cy="773308"/>
              </a:xfrm>
              <a:prstGeom prst="rect">
                <a:avLst/>
              </a:prstGeom>
              <a:solidFill>
                <a:schemeClr val="accent2">
                  <a:lumMod val="60000"/>
                  <a:lumOff val="40000"/>
                </a:schemeClr>
              </a:solidFill>
            </p:spPr>
          </p:pic>
          <p:pic>
            <p:nvPicPr>
              <p:cNvPr id="19" name="Picture 18">
                <a:extLst>
                  <a:ext uri="{FF2B5EF4-FFF2-40B4-BE49-F238E27FC236}">
                    <a16:creationId xmlns:a16="http://schemas.microsoft.com/office/drawing/2014/main" id="{D701B447-E290-9240-B569-7F1D6FFC8626}"/>
                  </a:ext>
                </a:extLst>
              </p:cNvPr>
              <p:cNvPicPr>
                <a:picLocks noChangeAspect="1"/>
              </p:cNvPicPr>
              <p:nvPr/>
            </p:nvPicPr>
            <p:blipFill>
              <a:blip r:embed="rId10">
                <a:duotone>
                  <a:schemeClr val="accent2">
                    <a:shade val="45000"/>
                    <a:satMod val="135000"/>
                  </a:schemeClr>
                  <a:prstClr val="white"/>
                </a:duotone>
              </a:blip>
              <a:stretch>
                <a:fillRect/>
              </a:stretch>
            </p:blipFill>
            <p:spPr>
              <a:xfrm>
                <a:off x="12527721" y="7269827"/>
                <a:ext cx="1084564" cy="773308"/>
              </a:xfrm>
              <a:prstGeom prst="rect">
                <a:avLst/>
              </a:prstGeom>
              <a:solidFill>
                <a:schemeClr val="accent2">
                  <a:lumMod val="60000"/>
                  <a:lumOff val="40000"/>
                </a:schemeClr>
              </a:solidFill>
            </p:spPr>
          </p:pic>
          <p:pic>
            <p:nvPicPr>
              <p:cNvPr id="20" name="Picture 19">
                <a:extLst>
                  <a:ext uri="{FF2B5EF4-FFF2-40B4-BE49-F238E27FC236}">
                    <a16:creationId xmlns:a16="http://schemas.microsoft.com/office/drawing/2014/main" id="{87DD33A6-3C3E-D44A-9E38-BCF0CDA04BD1}"/>
                  </a:ext>
                </a:extLst>
              </p:cNvPr>
              <p:cNvPicPr>
                <a:picLocks noChangeAspect="1"/>
              </p:cNvPicPr>
              <p:nvPr/>
            </p:nvPicPr>
            <p:blipFill>
              <a:blip r:embed="rId10">
                <a:duotone>
                  <a:schemeClr val="accent2">
                    <a:shade val="45000"/>
                    <a:satMod val="135000"/>
                  </a:schemeClr>
                  <a:prstClr val="white"/>
                </a:duotone>
              </a:blip>
              <a:stretch>
                <a:fillRect/>
              </a:stretch>
            </p:blipFill>
            <p:spPr>
              <a:xfrm>
                <a:off x="13909953" y="7971576"/>
                <a:ext cx="1084564" cy="773308"/>
              </a:xfrm>
              <a:prstGeom prst="rect">
                <a:avLst/>
              </a:prstGeom>
              <a:solidFill>
                <a:schemeClr val="accent2">
                  <a:lumMod val="60000"/>
                  <a:lumOff val="40000"/>
                </a:schemeClr>
              </a:solidFill>
            </p:spPr>
          </p:pic>
          <p:pic>
            <p:nvPicPr>
              <p:cNvPr id="21" name="Picture 20">
                <a:extLst>
                  <a:ext uri="{FF2B5EF4-FFF2-40B4-BE49-F238E27FC236}">
                    <a16:creationId xmlns:a16="http://schemas.microsoft.com/office/drawing/2014/main" id="{6243CAAA-F09E-A84B-9F55-49ED03381640}"/>
                  </a:ext>
                </a:extLst>
              </p:cNvPr>
              <p:cNvPicPr>
                <a:picLocks noChangeAspect="1"/>
              </p:cNvPicPr>
              <p:nvPr/>
            </p:nvPicPr>
            <p:blipFill>
              <a:blip r:embed="rId10">
                <a:duotone>
                  <a:schemeClr val="accent2">
                    <a:shade val="45000"/>
                    <a:satMod val="135000"/>
                  </a:schemeClr>
                  <a:prstClr val="white"/>
                </a:duotone>
              </a:blip>
              <a:stretch>
                <a:fillRect/>
              </a:stretch>
            </p:blipFill>
            <p:spPr>
              <a:xfrm>
                <a:off x="15053058" y="9064429"/>
                <a:ext cx="1084564" cy="773308"/>
              </a:xfrm>
              <a:prstGeom prst="rect">
                <a:avLst/>
              </a:prstGeom>
              <a:solidFill>
                <a:schemeClr val="accent2">
                  <a:lumMod val="60000"/>
                  <a:lumOff val="40000"/>
                </a:schemeClr>
              </a:solidFill>
            </p:spPr>
          </p:pic>
          <p:pic>
            <p:nvPicPr>
              <p:cNvPr id="22" name="Picture 21">
                <a:extLst>
                  <a:ext uri="{FF2B5EF4-FFF2-40B4-BE49-F238E27FC236}">
                    <a16:creationId xmlns:a16="http://schemas.microsoft.com/office/drawing/2014/main" id="{B4EFCDC2-190F-5144-80F2-6946FD1339EB}"/>
                  </a:ext>
                </a:extLst>
              </p:cNvPr>
              <p:cNvPicPr>
                <a:picLocks noChangeAspect="1"/>
              </p:cNvPicPr>
              <p:nvPr/>
            </p:nvPicPr>
            <p:blipFill>
              <a:blip r:embed="rId10">
                <a:duotone>
                  <a:schemeClr val="accent2">
                    <a:shade val="45000"/>
                    <a:satMod val="135000"/>
                  </a:schemeClr>
                  <a:prstClr val="white"/>
                </a:duotone>
              </a:blip>
              <a:stretch>
                <a:fillRect/>
              </a:stretch>
            </p:blipFill>
            <p:spPr>
              <a:xfrm>
                <a:off x="15691012" y="10234010"/>
                <a:ext cx="1084564" cy="773308"/>
              </a:xfrm>
              <a:prstGeom prst="rect">
                <a:avLst/>
              </a:prstGeom>
              <a:solidFill>
                <a:schemeClr val="accent2">
                  <a:lumMod val="60000"/>
                  <a:lumOff val="40000"/>
                </a:schemeClr>
              </a:solidFill>
            </p:spPr>
          </p:pic>
          <p:pic>
            <p:nvPicPr>
              <p:cNvPr id="23" name="Picture 22">
                <a:extLst>
                  <a:ext uri="{FF2B5EF4-FFF2-40B4-BE49-F238E27FC236}">
                    <a16:creationId xmlns:a16="http://schemas.microsoft.com/office/drawing/2014/main" id="{7E9A5B02-6ACB-014F-89DC-4A4834A7E6DF}"/>
                  </a:ext>
                </a:extLst>
              </p:cNvPr>
              <p:cNvPicPr>
                <a:picLocks noChangeAspect="1"/>
              </p:cNvPicPr>
              <p:nvPr/>
            </p:nvPicPr>
            <p:blipFill>
              <a:blip r:embed="rId10">
                <a:duotone>
                  <a:schemeClr val="accent2">
                    <a:shade val="45000"/>
                    <a:satMod val="135000"/>
                  </a:schemeClr>
                  <a:prstClr val="white"/>
                </a:duotone>
              </a:blip>
              <a:stretch>
                <a:fillRect/>
              </a:stretch>
            </p:blipFill>
            <p:spPr>
              <a:xfrm>
                <a:off x="15924928" y="11509917"/>
                <a:ext cx="1084564" cy="773308"/>
              </a:xfrm>
              <a:prstGeom prst="rect">
                <a:avLst/>
              </a:prstGeom>
              <a:solidFill>
                <a:schemeClr val="accent2">
                  <a:lumMod val="60000"/>
                  <a:lumOff val="40000"/>
                </a:schemeClr>
              </a:solidFill>
            </p:spPr>
          </p:pic>
          <p:pic>
            <p:nvPicPr>
              <p:cNvPr id="24" name="Picture 23">
                <a:extLst>
                  <a:ext uri="{FF2B5EF4-FFF2-40B4-BE49-F238E27FC236}">
                    <a16:creationId xmlns:a16="http://schemas.microsoft.com/office/drawing/2014/main" id="{C67A41E0-A7EC-2342-A1B8-392FF61C7CEA}"/>
                  </a:ext>
                </a:extLst>
              </p:cNvPr>
              <p:cNvPicPr>
                <a:picLocks noChangeAspect="1"/>
              </p:cNvPicPr>
              <p:nvPr/>
            </p:nvPicPr>
            <p:blipFill>
              <a:blip r:embed="rId10">
                <a:duotone>
                  <a:schemeClr val="accent2">
                    <a:shade val="45000"/>
                    <a:satMod val="135000"/>
                  </a:schemeClr>
                  <a:prstClr val="white"/>
                </a:duotone>
              </a:blip>
              <a:stretch>
                <a:fillRect/>
              </a:stretch>
            </p:blipFill>
            <p:spPr>
              <a:xfrm>
                <a:off x="15839868" y="12870885"/>
                <a:ext cx="1084564" cy="773308"/>
              </a:xfrm>
              <a:prstGeom prst="rect">
                <a:avLst/>
              </a:prstGeom>
              <a:solidFill>
                <a:schemeClr val="accent2">
                  <a:lumMod val="60000"/>
                  <a:lumOff val="40000"/>
                </a:schemeClr>
              </a:solidFill>
            </p:spPr>
          </p:pic>
          <p:pic>
            <p:nvPicPr>
              <p:cNvPr id="25" name="Picture 24">
                <a:extLst>
                  <a:ext uri="{FF2B5EF4-FFF2-40B4-BE49-F238E27FC236}">
                    <a16:creationId xmlns:a16="http://schemas.microsoft.com/office/drawing/2014/main" id="{C37FC09C-AEB1-4F41-A626-9DEDCC4CE360}"/>
                  </a:ext>
                </a:extLst>
              </p:cNvPr>
              <p:cNvPicPr>
                <a:picLocks noChangeAspect="1"/>
              </p:cNvPicPr>
              <p:nvPr/>
            </p:nvPicPr>
            <p:blipFill>
              <a:blip r:embed="rId10">
                <a:duotone>
                  <a:schemeClr val="accent2">
                    <a:shade val="45000"/>
                    <a:satMod val="135000"/>
                  </a:schemeClr>
                  <a:prstClr val="white"/>
                </a:duotone>
              </a:blip>
              <a:stretch>
                <a:fillRect/>
              </a:stretch>
            </p:blipFill>
            <p:spPr>
              <a:xfrm>
                <a:off x="15584687" y="13934141"/>
                <a:ext cx="1084564" cy="773308"/>
              </a:xfrm>
              <a:prstGeom prst="rect">
                <a:avLst/>
              </a:prstGeom>
              <a:solidFill>
                <a:schemeClr val="accent2">
                  <a:lumMod val="60000"/>
                  <a:lumOff val="40000"/>
                </a:schemeClr>
              </a:solidFill>
            </p:spPr>
          </p:pic>
          <p:pic>
            <p:nvPicPr>
              <p:cNvPr id="26" name="Picture 25">
                <a:extLst>
                  <a:ext uri="{FF2B5EF4-FFF2-40B4-BE49-F238E27FC236}">
                    <a16:creationId xmlns:a16="http://schemas.microsoft.com/office/drawing/2014/main" id="{8281EC30-D84E-274F-ADDD-2ABF827F6EBE}"/>
                  </a:ext>
                </a:extLst>
              </p:cNvPr>
              <p:cNvPicPr>
                <a:picLocks noChangeAspect="1"/>
              </p:cNvPicPr>
              <p:nvPr/>
            </p:nvPicPr>
            <p:blipFill>
              <a:blip r:embed="rId10">
                <a:duotone>
                  <a:schemeClr val="accent2">
                    <a:shade val="45000"/>
                    <a:satMod val="135000"/>
                  </a:schemeClr>
                  <a:prstClr val="white"/>
                </a:duotone>
              </a:blip>
              <a:stretch>
                <a:fillRect/>
              </a:stretch>
            </p:blipFill>
            <p:spPr>
              <a:xfrm>
                <a:off x="15010529" y="14848541"/>
                <a:ext cx="1084564" cy="773308"/>
              </a:xfrm>
              <a:prstGeom prst="rect">
                <a:avLst/>
              </a:prstGeom>
              <a:solidFill>
                <a:schemeClr val="accent2">
                  <a:lumMod val="60000"/>
                  <a:lumOff val="40000"/>
                </a:schemeClr>
              </a:solidFill>
            </p:spPr>
          </p:pic>
          <p:pic>
            <p:nvPicPr>
              <p:cNvPr id="27" name="Picture 26">
                <a:extLst>
                  <a:ext uri="{FF2B5EF4-FFF2-40B4-BE49-F238E27FC236}">
                    <a16:creationId xmlns:a16="http://schemas.microsoft.com/office/drawing/2014/main" id="{762764DA-FE69-D84B-B256-0F4DE2B869C9}"/>
                  </a:ext>
                </a:extLst>
              </p:cNvPr>
              <p:cNvPicPr>
                <a:picLocks noChangeAspect="1"/>
              </p:cNvPicPr>
              <p:nvPr/>
            </p:nvPicPr>
            <p:blipFill>
              <a:blip r:embed="rId10">
                <a:duotone>
                  <a:schemeClr val="accent2">
                    <a:shade val="45000"/>
                    <a:satMod val="135000"/>
                  </a:schemeClr>
                  <a:prstClr val="white"/>
                </a:duotone>
              </a:blip>
              <a:stretch>
                <a:fillRect/>
              </a:stretch>
            </p:blipFill>
            <p:spPr>
              <a:xfrm>
                <a:off x="14096129" y="15699146"/>
                <a:ext cx="1084564" cy="773308"/>
              </a:xfrm>
              <a:prstGeom prst="rect">
                <a:avLst/>
              </a:prstGeom>
              <a:solidFill>
                <a:schemeClr val="accent2">
                  <a:lumMod val="60000"/>
                  <a:lumOff val="40000"/>
                </a:schemeClr>
              </a:solidFill>
            </p:spPr>
          </p:pic>
          <p:pic>
            <p:nvPicPr>
              <p:cNvPr id="28" name="Picture 27">
                <a:extLst>
                  <a:ext uri="{FF2B5EF4-FFF2-40B4-BE49-F238E27FC236}">
                    <a16:creationId xmlns:a16="http://schemas.microsoft.com/office/drawing/2014/main" id="{2959ADAA-F5F4-0244-9623-7BA458888AA0}"/>
                  </a:ext>
                </a:extLst>
              </p:cNvPr>
              <p:cNvPicPr>
                <a:picLocks noChangeAspect="1"/>
              </p:cNvPicPr>
              <p:nvPr/>
            </p:nvPicPr>
            <p:blipFill>
              <a:blip r:embed="rId10">
                <a:duotone>
                  <a:schemeClr val="accent2">
                    <a:shade val="45000"/>
                    <a:satMod val="135000"/>
                  </a:schemeClr>
                  <a:prstClr val="white"/>
                </a:duotone>
              </a:blip>
              <a:stretch>
                <a:fillRect/>
              </a:stretch>
            </p:blipFill>
            <p:spPr>
              <a:xfrm>
                <a:off x="12905283" y="16379629"/>
                <a:ext cx="1084564" cy="773308"/>
              </a:xfrm>
              <a:prstGeom prst="rect">
                <a:avLst/>
              </a:prstGeom>
              <a:solidFill>
                <a:schemeClr val="accent2">
                  <a:lumMod val="60000"/>
                  <a:lumOff val="40000"/>
                </a:schemeClr>
              </a:solidFill>
            </p:spPr>
          </p:pic>
        </p:grpSp>
        <p:cxnSp>
          <p:nvCxnSpPr>
            <p:cNvPr id="72" name="Straight Connector 71">
              <a:extLst>
                <a:ext uri="{FF2B5EF4-FFF2-40B4-BE49-F238E27FC236}">
                  <a16:creationId xmlns:a16="http://schemas.microsoft.com/office/drawing/2014/main" id="{BE50B8F3-B090-E446-8EE3-CDAB03A88DD2}"/>
                </a:ext>
              </a:extLst>
            </p:cNvPr>
            <p:cNvCxnSpPr>
              <a:cxnSpLocks/>
            </p:cNvCxnSpPr>
            <p:nvPr/>
          </p:nvCxnSpPr>
          <p:spPr>
            <a:xfrm flipV="1">
              <a:off x="13029262" y="10907406"/>
              <a:ext cx="1504558" cy="1042302"/>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506CBC2-B15C-B549-9830-C96DEE4D1FBF}"/>
                </a:ext>
              </a:extLst>
            </p:cNvPr>
            <p:cNvCxnSpPr>
              <a:cxnSpLocks/>
            </p:cNvCxnSpPr>
            <p:nvPr/>
          </p:nvCxnSpPr>
          <p:spPr>
            <a:xfrm flipV="1">
              <a:off x="12606481" y="9894572"/>
              <a:ext cx="1000452" cy="17806"/>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D0063154-3249-0548-863A-2294FB6584C9}"/>
                </a:ext>
              </a:extLst>
            </p:cNvPr>
            <p:cNvCxnSpPr>
              <a:cxnSpLocks/>
            </p:cNvCxnSpPr>
            <p:nvPr/>
          </p:nvCxnSpPr>
          <p:spPr>
            <a:xfrm>
              <a:off x="13010518" y="8019783"/>
              <a:ext cx="884027" cy="395475"/>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08FE678-D389-0546-9C86-0F6004103B03}"/>
                </a:ext>
              </a:extLst>
            </p:cNvPr>
            <p:cNvCxnSpPr>
              <a:cxnSpLocks/>
            </p:cNvCxnSpPr>
            <p:nvPr/>
          </p:nvCxnSpPr>
          <p:spPr>
            <a:xfrm>
              <a:off x="14647932" y="6807671"/>
              <a:ext cx="100982" cy="779515"/>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192D3C5-DDC7-4D4A-B472-92170FC48D66}"/>
                </a:ext>
              </a:extLst>
            </p:cNvPr>
            <p:cNvCxnSpPr>
              <a:cxnSpLocks/>
            </p:cNvCxnSpPr>
            <p:nvPr/>
          </p:nvCxnSpPr>
          <p:spPr>
            <a:xfrm flipH="1">
              <a:off x="16398004" y="6871467"/>
              <a:ext cx="248849" cy="839187"/>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E2C01BE-F413-F145-9C5E-E3B6D41120E4}"/>
                </a:ext>
              </a:extLst>
            </p:cNvPr>
            <p:cNvCxnSpPr>
              <a:cxnSpLocks/>
            </p:cNvCxnSpPr>
            <p:nvPr/>
          </p:nvCxnSpPr>
          <p:spPr>
            <a:xfrm flipH="1">
              <a:off x="17231586" y="7955988"/>
              <a:ext cx="542320" cy="460377"/>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7C19F395-C1A4-5045-9B91-8194A79A1237}"/>
                </a:ext>
              </a:extLst>
            </p:cNvPr>
            <p:cNvCxnSpPr>
              <a:cxnSpLocks/>
            </p:cNvCxnSpPr>
            <p:nvPr/>
          </p:nvCxnSpPr>
          <p:spPr>
            <a:xfrm flipH="1">
              <a:off x="17681339" y="9742258"/>
              <a:ext cx="879376" cy="87897"/>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B6FF568-D033-694A-9CD3-9840A9EA9452}"/>
                </a:ext>
              </a:extLst>
            </p:cNvPr>
            <p:cNvCxnSpPr>
              <a:cxnSpLocks/>
            </p:cNvCxnSpPr>
            <p:nvPr/>
          </p:nvCxnSpPr>
          <p:spPr>
            <a:xfrm flipH="1" flipV="1">
              <a:off x="17122308" y="11038814"/>
              <a:ext cx="821719" cy="638569"/>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20114CD-1A12-0341-9214-53CB645641A1}"/>
                </a:ext>
              </a:extLst>
            </p:cNvPr>
            <p:cNvCxnSpPr>
              <a:cxnSpLocks/>
            </p:cNvCxnSpPr>
            <p:nvPr/>
          </p:nvCxnSpPr>
          <p:spPr>
            <a:xfrm flipH="1">
              <a:off x="18343831" y="11613589"/>
              <a:ext cx="1535323" cy="115430"/>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626221F-958C-FF47-A5D4-0B78710B4D68}"/>
                </a:ext>
              </a:extLst>
            </p:cNvPr>
            <p:cNvCxnSpPr>
              <a:cxnSpLocks/>
            </p:cNvCxnSpPr>
            <p:nvPr/>
          </p:nvCxnSpPr>
          <p:spPr>
            <a:xfrm flipH="1" flipV="1">
              <a:off x="17608401" y="10381096"/>
              <a:ext cx="2199178" cy="1155196"/>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6B10918-C5B9-3D4A-A3E8-930C4CBB9639}"/>
                </a:ext>
              </a:extLst>
            </p:cNvPr>
            <p:cNvCxnSpPr>
              <a:cxnSpLocks/>
            </p:cNvCxnSpPr>
            <p:nvPr/>
          </p:nvCxnSpPr>
          <p:spPr>
            <a:xfrm flipH="1">
              <a:off x="17594085" y="8041296"/>
              <a:ext cx="2521860" cy="934667"/>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DA83C75D-8A42-5743-867C-01C0792A87DA}"/>
                </a:ext>
              </a:extLst>
            </p:cNvPr>
            <p:cNvCxnSpPr>
              <a:cxnSpLocks/>
            </p:cNvCxnSpPr>
            <p:nvPr/>
          </p:nvCxnSpPr>
          <p:spPr>
            <a:xfrm flipH="1">
              <a:off x="18625555" y="7828397"/>
              <a:ext cx="1253598" cy="58164"/>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153B9A8-ABFA-984B-91E0-369D29C86B2B}"/>
                </a:ext>
              </a:extLst>
            </p:cNvPr>
            <p:cNvCxnSpPr>
              <a:cxnSpLocks/>
            </p:cNvCxnSpPr>
            <p:nvPr/>
          </p:nvCxnSpPr>
          <p:spPr>
            <a:xfrm flipH="1">
              <a:off x="16860594" y="5801347"/>
              <a:ext cx="1355818" cy="404044"/>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50B39E4-A9A9-8F4B-ABF7-229B096F7706}"/>
                </a:ext>
              </a:extLst>
            </p:cNvPr>
            <p:cNvCxnSpPr>
              <a:cxnSpLocks/>
            </p:cNvCxnSpPr>
            <p:nvPr/>
          </p:nvCxnSpPr>
          <p:spPr>
            <a:xfrm flipH="1">
              <a:off x="16903098" y="4973056"/>
              <a:ext cx="148824" cy="1233561"/>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F99D815-6797-2C4C-BEDD-1057EF0EF4E4}"/>
                </a:ext>
              </a:extLst>
            </p:cNvPr>
            <p:cNvCxnSpPr>
              <a:cxnSpLocks/>
            </p:cNvCxnSpPr>
            <p:nvPr/>
          </p:nvCxnSpPr>
          <p:spPr>
            <a:xfrm>
              <a:off x="13819625" y="4909261"/>
              <a:ext cx="640606" cy="1169708"/>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188205A-9464-9549-95CD-580DAA4A6DED}"/>
                </a:ext>
              </a:extLst>
            </p:cNvPr>
            <p:cNvCxnSpPr>
              <a:cxnSpLocks/>
            </p:cNvCxnSpPr>
            <p:nvPr/>
          </p:nvCxnSpPr>
          <p:spPr>
            <a:xfrm>
              <a:off x="13825581" y="4909261"/>
              <a:ext cx="124534" cy="2955719"/>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9B2A425-3D05-2C40-8C90-B31F68983FC5}"/>
                </a:ext>
              </a:extLst>
            </p:cNvPr>
            <p:cNvCxnSpPr>
              <a:cxnSpLocks/>
            </p:cNvCxnSpPr>
            <p:nvPr/>
          </p:nvCxnSpPr>
          <p:spPr>
            <a:xfrm flipH="1" flipV="1">
              <a:off x="11161543" y="7289912"/>
              <a:ext cx="1323815" cy="234519"/>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B63EE2A-4D69-B642-B35E-5F0EEFA4F6C3}"/>
                </a:ext>
              </a:extLst>
            </p:cNvPr>
            <p:cNvCxnSpPr>
              <a:cxnSpLocks/>
            </p:cNvCxnSpPr>
            <p:nvPr/>
          </p:nvCxnSpPr>
          <p:spPr>
            <a:xfrm flipH="1" flipV="1">
              <a:off x="10821302" y="8502025"/>
              <a:ext cx="1223910" cy="810056"/>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0404348-748B-A449-AFFA-A6BA1A18AA2D}"/>
                </a:ext>
              </a:extLst>
            </p:cNvPr>
            <p:cNvCxnSpPr>
              <a:cxnSpLocks/>
            </p:cNvCxnSpPr>
            <p:nvPr/>
          </p:nvCxnSpPr>
          <p:spPr>
            <a:xfrm flipH="1">
              <a:off x="10842435" y="10503289"/>
              <a:ext cx="2516063" cy="294320"/>
            </a:xfrm>
            <a:prstGeom prst="line">
              <a:avLst/>
            </a:prstGeom>
            <a:ln w="19050">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C586626C-1F2B-6348-94BB-C901F94F1C4E}"/>
              </a:ext>
            </a:extLst>
          </p:cNvPr>
          <p:cNvGrpSpPr/>
          <p:nvPr/>
        </p:nvGrpSpPr>
        <p:grpSpPr>
          <a:xfrm>
            <a:off x="2905459" y="3021579"/>
            <a:ext cx="1037097" cy="1037097"/>
            <a:chOff x="2774913" y="3204460"/>
            <a:chExt cx="1037097" cy="1037097"/>
          </a:xfrm>
        </p:grpSpPr>
        <p:sp>
          <p:nvSpPr>
            <p:cNvPr id="99" name="Oval 98">
              <a:extLst>
                <a:ext uri="{FF2B5EF4-FFF2-40B4-BE49-F238E27FC236}">
                  <a16:creationId xmlns:a16="http://schemas.microsoft.com/office/drawing/2014/main" id="{F58510AA-A561-BA4C-949C-5E3A53B81AFE}"/>
                </a:ext>
              </a:extLst>
            </p:cNvPr>
            <p:cNvSpPr/>
            <p:nvPr/>
          </p:nvSpPr>
          <p:spPr>
            <a:xfrm>
              <a:off x="2774913" y="3204460"/>
              <a:ext cx="1037097" cy="1037097"/>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0" name="Oval 99">
              <a:extLst>
                <a:ext uri="{FF2B5EF4-FFF2-40B4-BE49-F238E27FC236}">
                  <a16:creationId xmlns:a16="http://schemas.microsoft.com/office/drawing/2014/main" id="{9BD90F38-9467-DA4A-8B4F-CB6D3BB6A6B5}"/>
                </a:ext>
              </a:extLst>
            </p:cNvPr>
            <p:cNvSpPr/>
            <p:nvPr/>
          </p:nvSpPr>
          <p:spPr>
            <a:xfrm>
              <a:off x="3074010" y="3278661"/>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1" name="Oval 100">
              <a:extLst>
                <a:ext uri="{FF2B5EF4-FFF2-40B4-BE49-F238E27FC236}">
                  <a16:creationId xmlns:a16="http://schemas.microsoft.com/office/drawing/2014/main" id="{D694F82C-B31F-3747-BD62-98206AB523F5}"/>
                </a:ext>
              </a:extLst>
            </p:cNvPr>
            <p:cNvSpPr/>
            <p:nvPr/>
          </p:nvSpPr>
          <p:spPr>
            <a:xfrm>
              <a:off x="3383249" y="3355201"/>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2" name="Oval 101">
              <a:extLst>
                <a:ext uri="{FF2B5EF4-FFF2-40B4-BE49-F238E27FC236}">
                  <a16:creationId xmlns:a16="http://schemas.microsoft.com/office/drawing/2014/main" id="{F20DA7D8-86DF-BD44-97AE-9ED24BC4FA60}"/>
                </a:ext>
              </a:extLst>
            </p:cNvPr>
            <p:cNvSpPr/>
            <p:nvPr/>
          </p:nvSpPr>
          <p:spPr>
            <a:xfrm>
              <a:off x="3190477" y="3498792"/>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3" name="Oval 102">
              <a:extLst>
                <a:ext uri="{FF2B5EF4-FFF2-40B4-BE49-F238E27FC236}">
                  <a16:creationId xmlns:a16="http://schemas.microsoft.com/office/drawing/2014/main" id="{75D39558-4013-0B46-AE81-B3738553DDC4}"/>
                </a:ext>
              </a:extLst>
            </p:cNvPr>
            <p:cNvSpPr/>
            <p:nvPr/>
          </p:nvSpPr>
          <p:spPr>
            <a:xfrm>
              <a:off x="2865490" y="3515097"/>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4" name="Oval 103">
              <a:extLst>
                <a:ext uri="{FF2B5EF4-FFF2-40B4-BE49-F238E27FC236}">
                  <a16:creationId xmlns:a16="http://schemas.microsoft.com/office/drawing/2014/main" id="{EDBEA609-6F68-2A4A-80A7-0EA677326553}"/>
                </a:ext>
              </a:extLst>
            </p:cNvPr>
            <p:cNvSpPr/>
            <p:nvPr/>
          </p:nvSpPr>
          <p:spPr>
            <a:xfrm>
              <a:off x="2932071" y="3755371"/>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5" name="Oval 104">
              <a:extLst>
                <a:ext uri="{FF2B5EF4-FFF2-40B4-BE49-F238E27FC236}">
                  <a16:creationId xmlns:a16="http://schemas.microsoft.com/office/drawing/2014/main" id="{A1D4DF73-5AEE-8844-B219-A3F2865E99ED}"/>
                </a:ext>
              </a:extLst>
            </p:cNvPr>
            <p:cNvSpPr/>
            <p:nvPr/>
          </p:nvSpPr>
          <p:spPr>
            <a:xfrm>
              <a:off x="3240799" y="3738033"/>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6" name="Oval 105">
              <a:extLst>
                <a:ext uri="{FF2B5EF4-FFF2-40B4-BE49-F238E27FC236}">
                  <a16:creationId xmlns:a16="http://schemas.microsoft.com/office/drawing/2014/main" id="{D7E7F638-894E-4C46-9827-B91FB585ECE8}"/>
                </a:ext>
              </a:extLst>
            </p:cNvPr>
            <p:cNvSpPr/>
            <p:nvPr/>
          </p:nvSpPr>
          <p:spPr>
            <a:xfrm>
              <a:off x="3489725" y="3565759"/>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7" name="Oval 106">
              <a:extLst>
                <a:ext uri="{FF2B5EF4-FFF2-40B4-BE49-F238E27FC236}">
                  <a16:creationId xmlns:a16="http://schemas.microsoft.com/office/drawing/2014/main" id="{9C7B5C14-36CB-184D-9E83-5A4A848B14F6}"/>
                </a:ext>
              </a:extLst>
            </p:cNvPr>
            <p:cNvSpPr/>
            <p:nvPr/>
          </p:nvSpPr>
          <p:spPr>
            <a:xfrm>
              <a:off x="3532569" y="3809410"/>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8" name="Oval 107">
              <a:extLst>
                <a:ext uri="{FF2B5EF4-FFF2-40B4-BE49-F238E27FC236}">
                  <a16:creationId xmlns:a16="http://schemas.microsoft.com/office/drawing/2014/main" id="{700E6637-7CEC-5243-8A8F-B6586A7BBCA8}"/>
                </a:ext>
              </a:extLst>
            </p:cNvPr>
            <p:cNvSpPr/>
            <p:nvPr/>
          </p:nvSpPr>
          <p:spPr>
            <a:xfrm>
              <a:off x="3092081" y="3981713"/>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09" name="Oval 108">
              <a:extLst>
                <a:ext uri="{FF2B5EF4-FFF2-40B4-BE49-F238E27FC236}">
                  <a16:creationId xmlns:a16="http://schemas.microsoft.com/office/drawing/2014/main" id="{6BE9472C-22F0-7842-A773-64D3F9CD2217}"/>
                </a:ext>
              </a:extLst>
            </p:cNvPr>
            <p:cNvSpPr/>
            <p:nvPr/>
          </p:nvSpPr>
          <p:spPr>
            <a:xfrm>
              <a:off x="3334210" y="3970517"/>
              <a:ext cx="192488" cy="19248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10" name="TextBox 109">
              <a:extLst>
                <a:ext uri="{FF2B5EF4-FFF2-40B4-BE49-F238E27FC236}">
                  <a16:creationId xmlns:a16="http://schemas.microsoft.com/office/drawing/2014/main" id="{84C34231-3192-6C44-AFBF-F66AB5751C4F}"/>
                </a:ext>
              </a:extLst>
            </p:cNvPr>
            <p:cNvSpPr txBox="1"/>
            <p:nvPr/>
          </p:nvSpPr>
          <p:spPr>
            <a:xfrm>
              <a:off x="2939114" y="3514951"/>
              <a:ext cx="669252" cy="369332"/>
            </a:xfrm>
            <a:prstGeom prst="rect">
              <a:avLst/>
            </a:prstGeom>
            <a:solidFill>
              <a:schemeClr val="accent2">
                <a:lumMod val="20000"/>
                <a:lumOff val="80000"/>
              </a:schemeClr>
            </a:solidFill>
          </p:spPr>
          <p:txBody>
            <a:bodyPr wrap="square" lIns="0" tIns="0" rIns="0" bIns="0" rtlCol="0">
              <a:spAutoFit/>
            </a:bodyPr>
            <a:lstStyle/>
            <a:p>
              <a:pPr algn="ctr"/>
              <a:r>
                <a:rPr lang="en-US" sz="12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Table Models</a:t>
              </a:r>
            </a:p>
          </p:txBody>
        </p:sp>
      </p:grpSp>
      <p:cxnSp>
        <p:nvCxnSpPr>
          <p:cNvPr id="111" name="Straight Connector 110">
            <a:extLst>
              <a:ext uri="{FF2B5EF4-FFF2-40B4-BE49-F238E27FC236}">
                <a16:creationId xmlns:a16="http://schemas.microsoft.com/office/drawing/2014/main" id="{DB71A35C-E04E-A24D-BB2D-01080B9E692F}"/>
              </a:ext>
            </a:extLst>
          </p:cNvPr>
          <p:cNvCxnSpPr>
            <a:cxnSpLocks/>
          </p:cNvCxnSpPr>
          <p:nvPr/>
        </p:nvCxnSpPr>
        <p:spPr>
          <a:xfrm flipV="1">
            <a:off x="3424007" y="2628975"/>
            <a:ext cx="0" cy="243651"/>
          </a:xfrm>
          <a:prstGeom prst="line">
            <a:avLst/>
          </a:prstGeom>
          <a:ln w="76200">
            <a:solidFill>
              <a:schemeClr val="accent2"/>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BC1EB83-F092-E346-95FC-B074BBA09125}"/>
              </a:ext>
            </a:extLst>
          </p:cNvPr>
          <p:cNvSpPr>
            <a:spLocks noGrp="1"/>
          </p:cNvSpPr>
          <p:nvPr>
            <p:ph type="title"/>
          </p:nvPr>
        </p:nvSpPr>
        <p:spPr>
          <a:xfrm>
            <a:off x="373963" y="1"/>
            <a:ext cx="8770037" cy="1237892"/>
          </a:xfrm>
        </p:spPr>
        <p:txBody>
          <a:bodyPr/>
          <a:lstStyle/>
          <a:p>
            <a:r>
              <a:rPr lang="en-US" sz="5400" dirty="0"/>
              <a:t>Data</a:t>
            </a:r>
            <a:r>
              <a:rPr lang="en-US" sz="5400" dirty="0">
                <a:solidFill>
                  <a:schemeClr val="accent3"/>
                </a:solidFill>
              </a:rPr>
              <a:t>mart</a:t>
            </a:r>
            <a:br>
              <a:rPr lang="en-US" dirty="0"/>
            </a:br>
            <a:r>
              <a:rPr lang="en-US" sz="1600"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Discover ● Improve ● Augment ● Share</a:t>
            </a:r>
            <a:endParaRPr lang="en-US" sz="1600" dirty="0">
              <a:solidFill>
                <a:schemeClr val="accent3"/>
              </a:solidFill>
            </a:endParaRPr>
          </a:p>
        </p:txBody>
      </p:sp>
      <p:pic>
        <p:nvPicPr>
          <p:cNvPr id="94" name="Picture 93">
            <a:extLst>
              <a:ext uri="{FF2B5EF4-FFF2-40B4-BE49-F238E27FC236}">
                <a16:creationId xmlns:a16="http://schemas.microsoft.com/office/drawing/2014/main" id="{7C6EA566-44FD-C64C-902A-B5AEAEA6B030}"/>
              </a:ext>
            </a:extLst>
          </p:cNvPr>
          <p:cNvPicPr>
            <a:picLocks noChangeAspect="1"/>
          </p:cNvPicPr>
          <p:nvPr/>
        </p:nvPicPr>
        <p:blipFill rotWithShape="1">
          <a:blip r:embed="rId11"/>
          <a:srcRect r="41747"/>
          <a:stretch/>
        </p:blipFill>
        <p:spPr>
          <a:xfrm>
            <a:off x="202299" y="5689905"/>
            <a:ext cx="1102143" cy="684181"/>
          </a:xfrm>
          <a:prstGeom prst="rect">
            <a:avLst/>
          </a:prstGeom>
          <a:ln>
            <a:solidFill>
              <a:schemeClr val="tx2"/>
            </a:solidFill>
          </a:ln>
        </p:spPr>
      </p:pic>
      <p:sp>
        <p:nvSpPr>
          <p:cNvPr id="66" name="Rounded Rectangle 65">
            <a:extLst>
              <a:ext uri="{FF2B5EF4-FFF2-40B4-BE49-F238E27FC236}">
                <a16:creationId xmlns:a16="http://schemas.microsoft.com/office/drawing/2014/main" id="{ACA6C018-906A-B64E-8F47-D8005D9384AA}"/>
              </a:ext>
            </a:extLst>
          </p:cNvPr>
          <p:cNvSpPr/>
          <p:nvPr/>
        </p:nvSpPr>
        <p:spPr>
          <a:xfrm>
            <a:off x="87604" y="4434883"/>
            <a:ext cx="8950137" cy="2068693"/>
          </a:xfrm>
          <a:prstGeom prst="roundRect">
            <a:avLst>
              <a:gd name="adj" fmla="val 4768"/>
            </a:avLst>
          </a:pr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8BDAA7D3-9B4D-4C40-9A9B-8F375568C0C0}"/>
              </a:ext>
            </a:extLst>
          </p:cNvPr>
          <p:cNvSpPr txBox="1"/>
          <p:nvPr/>
        </p:nvSpPr>
        <p:spPr>
          <a:xfrm>
            <a:off x="4711196" y="4828943"/>
            <a:ext cx="1249754" cy="506673"/>
          </a:xfrm>
          <a:prstGeom prst="roundRect">
            <a:avLst/>
          </a:prstGeom>
          <a:solidFill>
            <a:schemeClr val="accent3"/>
          </a:solidFill>
          <a:ln>
            <a:noFill/>
          </a:ln>
        </p:spPr>
        <p:txBody>
          <a:bodyPr wrap="none" bIns="91440" rtlCol="0" anchor="ctr" anchorCtr="0">
            <a:noAutofit/>
          </a:bodyPr>
          <a:lstStyle/>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Table</a:t>
            </a:r>
          </a:p>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Understanding</a:t>
            </a:r>
          </a:p>
        </p:txBody>
      </p:sp>
      <p:pic>
        <p:nvPicPr>
          <p:cNvPr id="97" name="Picture 96">
            <a:extLst>
              <a:ext uri="{FF2B5EF4-FFF2-40B4-BE49-F238E27FC236}">
                <a16:creationId xmlns:a16="http://schemas.microsoft.com/office/drawing/2014/main" id="{113B1A67-F3A3-6341-96C3-7E2A6AECF6E3}"/>
              </a:ext>
            </a:extLst>
          </p:cNvPr>
          <p:cNvPicPr>
            <a:picLocks noChangeAspect="1"/>
          </p:cNvPicPr>
          <p:nvPr/>
        </p:nvPicPr>
        <p:blipFill>
          <a:blip r:embed="rId12"/>
          <a:stretch>
            <a:fillRect/>
          </a:stretch>
        </p:blipFill>
        <p:spPr>
          <a:xfrm>
            <a:off x="7827268" y="5682826"/>
            <a:ext cx="1101987" cy="636861"/>
          </a:xfrm>
          <a:prstGeom prst="rect">
            <a:avLst/>
          </a:prstGeom>
        </p:spPr>
      </p:pic>
      <p:sp>
        <p:nvSpPr>
          <p:cNvPr id="112" name="TextBox 111">
            <a:extLst>
              <a:ext uri="{FF2B5EF4-FFF2-40B4-BE49-F238E27FC236}">
                <a16:creationId xmlns:a16="http://schemas.microsoft.com/office/drawing/2014/main" id="{6844A1B1-AD02-2441-BC30-063771E292C1}"/>
              </a:ext>
            </a:extLst>
          </p:cNvPr>
          <p:cNvSpPr txBox="1"/>
          <p:nvPr/>
        </p:nvSpPr>
        <p:spPr>
          <a:xfrm>
            <a:off x="2700563" y="4818511"/>
            <a:ext cx="1249754" cy="506673"/>
          </a:xfrm>
          <a:prstGeom prst="roundRect">
            <a:avLst/>
          </a:prstGeom>
          <a:solidFill>
            <a:schemeClr val="accent3"/>
          </a:solidFill>
          <a:ln>
            <a:noFill/>
          </a:ln>
        </p:spPr>
        <p:txBody>
          <a:bodyPr wrap="none" bIns="91440" rtlCol="0" anchor="ctr" anchorCtr="0">
            <a:noAutofit/>
          </a:bodyPr>
          <a:lstStyle/>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Entity</a:t>
            </a:r>
          </a:p>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Linking</a:t>
            </a:r>
          </a:p>
        </p:txBody>
      </p:sp>
      <p:grpSp>
        <p:nvGrpSpPr>
          <p:cNvPr id="57" name="Group 56">
            <a:extLst>
              <a:ext uri="{FF2B5EF4-FFF2-40B4-BE49-F238E27FC236}">
                <a16:creationId xmlns:a16="http://schemas.microsoft.com/office/drawing/2014/main" id="{2ED3D2D2-656C-CF4A-A892-D514937F30AD}"/>
              </a:ext>
            </a:extLst>
          </p:cNvPr>
          <p:cNvGrpSpPr/>
          <p:nvPr/>
        </p:nvGrpSpPr>
        <p:grpSpPr>
          <a:xfrm>
            <a:off x="3277102" y="5731442"/>
            <a:ext cx="1859026" cy="658877"/>
            <a:chOff x="4021836" y="5724010"/>
            <a:chExt cx="2570931" cy="911191"/>
          </a:xfrm>
        </p:grpSpPr>
        <p:pic>
          <p:nvPicPr>
            <p:cNvPr id="98" name="Picture 97">
              <a:extLst>
                <a:ext uri="{FF2B5EF4-FFF2-40B4-BE49-F238E27FC236}">
                  <a16:creationId xmlns:a16="http://schemas.microsoft.com/office/drawing/2014/main" id="{D1CB9A5A-E020-A449-93B8-D8FD97A7DCD3}"/>
                </a:ext>
              </a:extLst>
            </p:cNvPr>
            <p:cNvPicPr>
              <a:picLocks noChangeAspect="1"/>
            </p:cNvPicPr>
            <p:nvPr/>
          </p:nvPicPr>
          <p:blipFill rotWithShape="1">
            <a:blip r:embed="rId13"/>
            <a:srcRect b="14501"/>
            <a:stretch/>
          </p:blipFill>
          <p:spPr>
            <a:xfrm>
              <a:off x="4864426" y="5724010"/>
              <a:ext cx="1728341" cy="911191"/>
            </a:xfrm>
            <a:prstGeom prst="rect">
              <a:avLst/>
            </a:prstGeom>
            <a:ln>
              <a:solidFill>
                <a:schemeClr val="tx1"/>
              </a:solidFill>
            </a:ln>
          </p:spPr>
        </p:pic>
        <p:pic>
          <p:nvPicPr>
            <p:cNvPr id="113" name="Picture 112">
              <a:extLst>
                <a:ext uri="{FF2B5EF4-FFF2-40B4-BE49-F238E27FC236}">
                  <a16:creationId xmlns:a16="http://schemas.microsoft.com/office/drawing/2014/main" id="{31FE22C0-42DD-0146-95C8-1C374FE40CB4}"/>
                </a:ext>
              </a:extLst>
            </p:cNvPr>
            <p:cNvPicPr>
              <a:picLocks noChangeAspect="1"/>
            </p:cNvPicPr>
            <p:nvPr/>
          </p:nvPicPr>
          <p:blipFill>
            <a:blip r:embed="rId14"/>
            <a:stretch>
              <a:fillRect/>
            </a:stretch>
          </p:blipFill>
          <p:spPr>
            <a:xfrm>
              <a:off x="4021836" y="5952701"/>
              <a:ext cx="2120138" cy="639517"/>
            </a:xfrm>
            <a:prstGeom prst="rect">
              <a:avLst/>
            </a:prstGeom>
          </p:spPr>
        </p:pic>
        <p:sp>
          <p:nvSpPr>
            <p:cNvPr id="114" name="Freeform 113">
              <a:extLst>
                <a:ext uri="{FF2B5EF4-FFF2-40B4-BE49-F238E27FC236}">
                  <a16:creationId xmlns:a16="http://schemas.microsoft.com/office/drawing/2014/main" id="{60AFC080-C12F-CE4C-BF8C-DD2F8DC4D5F8}"/>
                </a:ext>
              </a:extLst>
            </p:cNvPr>
            <p:cNvSpPr/>
            <p:nvPr/>
          </p:nvSpPr>
          <p:spPr>
            <a:xfrm>
              <a:off x="4492956" y="5738811"/>
              <a:ext cx="455770" cy="288338"/>
            </a:xfrm>
            <a:custGeom>
              <a:avLst/>
              <a:gdLst>
                <a:gd name="connsiteX0" fmla="*/ 0 w 2108200"/>
                <a:gd name="connsiteY0" fmla="*/ 1422400 h 1422400"/>
                <a:gd name="connsiteX1" fmla="*/ 457200 w 2108200"/>
                <a:gd name="connsiteY1" fmla="*/ 584200 h 1422400"/>
                <a:gd name="connsiteX2" fmla="*/ 2108200 w 2108200"/>
                <a:gd name="connsiteY2" fmla="*/ 0 h 1422400"/>
                <a:gd name="connsiteX0" fmla="*/ 0 w 2108200"/>
                <a:gd name="connsiteY0" fmla="*/ 1422400 h 1422400"/>
                <a:gd name="connsiteX1" fmla="*/ 457200 w 2108200"/>
                <a:gd name="connsiteY1" fmla="*/ 584200 h 1422400"/>
                <a:gd name="connsiteX2" fmla="*/ 2108200 w 2108200"/>
                <a:gd name="connsiteY2" fmla="*/ 0 h 1422400"/>
                <a:gd name="connsiteX0" fmla="*/ 0 w 2108200"/>
                <a:gd name="connsiteY0" fmla="*/ 1424048 h 1424048"/>
                <a:gd name="connsiteX1" fmla="*/ 457200 w 2108200"/>
                <a:gd name="connsiteY1" fmla="*/ 585848 h 1424048"/>
                <a:gd name="connsiteX2" fmla="*/ 2108200 w 2108200"/>
                <a:gd name="connsiteY2" fmla="*/ 1648 h 1424048"/>
                <a:gd name="connsiteX0" fmla="*/ 0 w 2108200"/>
                <a:gd name="connsiteY0" fmla="*/ 1422400 h 1422400"/>
                <a:gd name="connsiteX1" fmla="*/ 2108200 w 2108200"/>
                <a:gd name="connsiteY1" fmla="*/ 0 h 1422400"/>
                <a:gd name="connsiteX0" fmla="*/ 0 w 2108200"/>
                <a:gd name="connsiteY0" fmla="*/ 1422400 h 1422400"/>
                <a:gd name="connsiteX1" fmla="*/ 2108200 w 2108200"/>
                <a:gd name="connsiteY1" fmla="*/ 0 h 1422400"/>
                <a:gd name="connsiteX0" fmla="*/ 6321047 w 6364295"/>
                <a:gd name="connsiteY0" fmla="*/ 33241 h 4104655"/>
                <a:gd name="connsiteX1" fmla="*/ 123447 w 6364295"/>
                <a:gd name="connsiteY1" fmla="*/ 4097241 h 4104655"/>
                <a:gd name="connsiteX0" fmla="*/ 0 w 1270000"/>
                <a:gd name="connsiteY0" fmla="*/ 889000 h 889000"/>
                <a:gd name="connsiteX1" fmla="*/ 1270000 w 1270000"/>
                <a:gd name="connsiteY1" fmla="*/ 0 h 889000"/>
                <a:gd name="connsiteX0" fmla="*/ 0 w 1270000"/>
                <a:gd name="connsiteY0" fmla="*/ 889000 h 889000"/>
                <a:gd name="connsiteX1" fmla="*/ 1270000 w 1270000"/>
                <a:gd name="connsiteY1" fmla="*/ 0 h 889000"/>
                <a:gd name="connsiteX0" fmla="*/ 0 w 1270000"/>
                <a:gd name="connsiteY0" fmla="*/ 889000 h 889000"/>
                <a:gd name="connsiteX1" fmla="*/ 1270000 w 1270000"/>
                <a:gd name="connsiteY1" fmla="*/ 0 h 889000"/>
              </a:gdLst>
              <a:ahLst/>
              <a:cxnLst>
                <a:cxn ang="0">
                  <a:pos x="connsiteX0" y="connsiteY0"/>
                </a:cxn>
                <a:cxn ang="0">
                  <a:pos x="connsiteX1" y="connsiteY1"/>
                </a:cxn>
              </a:cxnLst>
              <a:rect l="l" t="t" r="r" b="b"/>
              <a:pathLst>
                <a:path w="1270000" h="889000">
                  <a:moveTo>
                    <a:pt x="0" y="889000"/>
                  </a:moveTo>
                  <a:cubicBezTo>
                    <a:pt x="143933" y="465667"/>
                    <a:pt x="414867" y="118533"/>
                    <a:pt x="1270000" y="0"/>
                  </a:cubicBezTo>
                </a:path>
              </a:pathLst>
            </a:custGeom>
            <a:noFill/>
            <a:ln w="38100">
              <a:solidFill>
                <a:schemeClr val="accent3"/>
              </a:solidFill>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a:p>
          </p:txBody>
        </p:sp>
      </p:grpSp>
      <p:sp>
        <p:nvSpPr>
          <p:cNvPr id="125" name="TextBox 124">
            <a:extLst>
              <a:ext uri="{FF2B5EF4-FFF2-40B4-BE49-F238E27FC236}">
                <a16:creationId xmlns:a16="http://schemas.microsoft.com/office/drawing/2014/main" id="{4D318C83-E43C-3F47-936D-82F2B49D025D}"/>
              </a:ext>
            </a:extLst>
          </p:cNvPr>
          <p:cNvSpPr txBox="1"/>
          <p:nvPr/>
        </p:nvSpPr>
        <p:spPr>
          <a:xfrm>
            <a:off x="6721830" y="4818511"/>
            <a:ext cx="1249754" cy="506673"/>
          </a:xfrm>
          <a:prstGeom prst="roundRect">
            <a:avLst/>
          </a:prstGeom>
          <a:solidFill>
            <a:schemeClr val="accent3"/>
          </a:solidFill>
          <a:ln>
            <a:noFill/>
          </a:ln>
        </p:spPr>
        <p:txBody>
          <a:bodyPr wrap="none" bIns="91440" rtlCol="0" anchor="ctr" anchorCtr="0">
            <a:noAutofit/>
          </a:bodyPr>
          <a:lstStyle/>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Semantic</a:t>
            </a:r>
          </a:p>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Mapping</a:t>
            </a:r>
          </a:p>
        </p:txBody>
      </p:sp>
      <p:pic>
        <p:nvPicPr>
          <p:cNvPr id="126" name="Picture 125">
            <a:extLst>
              <a:ext uri="{FF2B5EF4-FFF2-40B4-BE49-F238E27FC236}">
                <a16:creationId xmlns:a16="http://schemas.microsoft.com/office/drawing/2014/main" id="{568326C8-D23E-284E-BF85-773E5062BA72}"/>
              </a:ext>
            </a:extLst>
          </p:cNvPr>
          <p:cNvPicPr>
            <a:picLocks noChangeAspect="1"/>
          </p:cNvPicPr>
          <p:nvPr/>
        </p:nvPicPr>
        <p:blipFill rotWithShape="1">
          <a:blip r:embed="rId15"/>
          <a:srcRect l="1" r="43051"/>
          <a:stretch/>
        </p:blipFill>
        <p:spPr>
          <a:xfrm>
            <a:off x="5792159" y="5687391"/>
            <a:ext cx="1148490" cy="684181"/>
          </a:xfrm>
          <a:prstGeom prst="rect">
            <a:avLst/>
          </a:prstGeom>
        </p:spPr>
      </p:pic>
      <p:cxnSp>
        <p:nvCxnSpPr>
          <p:cNvPr id="96" name="Straight Arrow Connector 95">
            <a:extLst>
              <a:ext uri="{FF2B5EF4-FFF2-40B4-BE49-F238E27FC236}">
                <a16:creationId xmlns:a16="http://schemas.microsoft.com/office/drawing/2014/main" id="{20C56D25-D052-344B-A4D5-5D0370D6340D}"/>
              </a:ext>
            </a:extLst>
          </p:cNvPr>
          <p:cNvCxnSpPr>
            <a:cxnSpLocks/>
          </p:cNvCxnSpPr>
          <p:nvPr/>
        </p:nvCxnSpPr>
        <p:spPr>
          <a:xfrm flipV="1">
            <a:off x="4641328" y="5392223"/>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9C65800B-7FDC-AB46-932C-82F6FAAD9A0C}"/>
              </a:ext>
            </a:extLst>
          </p:cNvPr>
          <p:cNvCxnSpPr>
            <a:cxnSpLocks/>
          </p:cNvCxnSpPr>
          <p:nvPr/>
        </p:nvCxnSpPr>
        <p:spPr>
          <a:xfrm>
            <a:off x="3879416" y="5401064"/>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93D2133D-963A-B14F-B8E4-65510AA6A6A8}"/>
              </a:ext>
            </a:extLst>
          </p:cNvPr>
          <p:cNvCxnSpPr>
            <a:cxnSpLocks/>
          </p:cNvCxnSpPr>
          <p:nvPr/>
        </p:nvCxnSpPr>
        <p:spPr>
          <a:xfrm flipV="1">
            <a:off x="6637091" y="5387802"/>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C318A5B1-D99E-2F42-8349-8171E6623526}"/>
              </a:ext>
            </a:extLst>
          </p:cNvPr>
          <p:cNvCxnSpPr>
            <a:cxnSpLocks/>
          </p:cNvCxnSpPr>
          <p:nvPr/>
        </p:nvCxnSpPr>
        <p:spPr>
          <a:xfrm>
            <a:off x="5914935" y="5396643"/>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22B07AB6-DACF-214E-91EA-FEA1926E6D5E}"/>
              </a:ext>
            </a:extLst>
          </p:cNvPr>
          <p:cNvCxnSpPr>
            <a:cxnSpLocks/>
          </p:cNvCxnSpPr>
          <p:nvPr/>
        </p:nvCxnSpPr>
        <p:spPr>
          <a:xfrm>
            <a:off x="7950456" y="5405484"/>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72B070C7-B4E4-1149-80FB-02D9C6D0628B}"/>
              </a:ext>
            </a:extLst>
          </p:cNvPr>
          <p:cNvCxnSpPr>
            <a:cxnSpLocks/>
          </p:cNvCxnSpPr>
          <p:nvPr/>
        </p:nvCxnSpPr>
        <p:spPr>
          <a:xfrm flipV="1">
            <a:off x="2613743" y="5392223"/>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117D7CB-8EEF-1A4C-8EC4-ABC10BA8D080}"/>
              </a:ext>
            </a:extLst>
          </p:cNvPr>
          <p:cNvCxnSpPr>
            <a:cxnSpLocks/>
          </p:cNvCxnSpPr>
          <p:nvPr/>
        </p:nvCxnSpPr>
        <p:spPr>
          <a:xfrm flipV="1">
            <a:off x="3424007" y="4110104"/>
            <a:ext cx="0" cy="243651"/>
          </a:xfrm>
          <a:prstGeom prst="line">
            <a:avLst/>
          </a:prstGeom>
          <a:ln w="76200">
            <a:solidFill>
              <a:schemeClr val="accent2"/>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9BB1E48F-4E3C-A947-9EB1-61F8C356E797}"/>
              </a:ext>
            </a:extLst>
          </p:cNvPr>
          <p:cNvSpPr txBox="1"/>
          <p:nvPr/>
        </p:nvSpPr>
        <p:spPr>
          <a:xfrm>
            <a:off x="859466" y="4492903"/>
            <a:ext cx="7247204" cy="276999"/>
          </a:xfrm>
          <a:prstGeom prst="rect">
            <a:avLst/>
          </a:prstGeom>
          <a:noFill/>
          <a:ln>
            <a:noFill/>
          </a:ln>
        </p:spPr>
        <p:txBody>
          <a:bodyPr wrap="square" rtlCol="0">
            <a:spAutoFit/>
          </a:bodyPr>
          <a:lstStyle/>
          <a:p>
            <a:r>
              <a:rPr lang="en-US" sz="12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Table Models: </a:t>
            </a:r>
            <a:r>
              <a:rPr lang="en-US" sz="1200" b="1"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semi-automated ETL workflows to transform raw data into knowledge elements</a:t>
            </a:r>
          </a:p>
        </p:txBody>
      </p:sp>
      <p:sp>
        <p:nvSpPr>
          <p:cNvPr id="141" name="TextBox 140">
            <a:extLst>
              <a:ext uri="{FF2B5EF4-FFF2-40B4-BE49-F238E27FC236}">
                <a16:creationId xmlns:a16="http://schemas.microsoft.com/office/drawing/2014/main" id="{296B251B-263A-C14D-9DD4-D87191707FB0}"/>
              </a:ext>
            </a:extLst>
          </p:cNvPr>
          <p:cNvSpPr txBox="1"/>
          <p:nvPr/>
        </p:nvSpPr>
        <p:spPr>
          <a:xfrm>
            <a:off x="689930" y="4831457"/>
            <a:ext cx="1249754" cy="506673"/>
          </a:xfrm>
          <a:prstGeom prst="roundRect">
            <a:avLst/>
          </a:prstGeom>
          <a:solidFill>
            <a:schemeClr val="accent3"/>
          </a:solidFill>
          <a:ln>
            <a:noFill/>
          </a:ln>
        </p:spPr>
        <p:txBody>
          <a:bodyPr wrap="none" bIns="91440" rtlCol="0" anchor="ctr" anchorCtr="0">
            <a:noAutofit/>
          </a:bodyPr>
          <a:lstStyle/>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Metadata</a:t>
            </a:r>
          </a:p>
          <a:p>
            <a:pPr algn="ctr"/>
            <a:r>
              <a:rPr lang="en-US" sz="1200" dirty="0">
                <a:solidFill>
                  <a:schemeClr val="accent3">
                    <a:lumMod val="20000"/>
                    <a:lumOff val="80000"/>
                  </a:schemeClr>
                </a:solidFill>
                <a:latin typeface="Helvetica Neue" panose="02000503000000020004" pitchFamily="2" charset="0"/>
                <a:ea typeface="Helvetica Neue" panose="02000503000000020004" pitchFamily="2" charset="0"/>
                <a:cs typeface="Helvetica Neue" panose="02000503000000020004" pitchFamily="2" charset="0"/>
              </a:rPr>
              <a:t>Extraction</a:t>
            </a:r>
          </a:p>
        </p:txBody>
      </p:sp>
      <p:cxnSp>
        <p:nvCxnSpPr>
          <p:cNvPr id="142" name="Straight Arrow Connector 141">
            <a:extLst>
              <a:ext uri="{FF2B5EF4-FFF2-40B4-BE49-F238E27FC236}">
                <a16:creationId xmlns:a16="http://schemas.microsoft.com/office/drawing/2014/main" id="{1F4B6906-A0D7-1541-B886-B1528B6AC125}"/>
              </a:ext>
            </a:extLst>
          </p:cNvPr>
          <p:cNvCxnSpPr>
            <a:cxnSpLocks/>
          </p:cNvCxnSpPr>
          <p:nvPr/>
        </p:nvCxnSpPr>
        <p:spPr>
          <a:xfrm>
            <a:off x="1867736" y="5401064"/>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7481F4A6-8DE0-8F44-8CA2-019A95CBC117}"/>
              </a:ext>
            </a:extLst>
          </p:cNvPr>
          <p:cNvCxnSpPr>
            <a:cxnSpLocks/>
          </p:cNvCxnSpPr>
          <p:nvPr/>
        </p:nvCxnSpPr>
        <p:spPr>
          <a:xfrm flipV="1">
            <a:off x="649772" y="5392223"/>
            <a:ext cx="185183" cy="193749"/>
          </a:xfrm>
          <a:prstGeom prst="straightConnector1">
            <a:avLst/>
          </a:prstGeom>
          <a:ln w="57150">
            <a:solidFill>
              <a:schemeClr val="accent3"/>
            </a:solidFil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144" name="Picture 143">
            <a:extLst>
              <a:ext uri="{FF2B5EF4-FFF2-40B4-BE49-F238E27FC236}">
                <a16:creationId xmlns:a16="http://schemas.microsoft.com/office/drawing/2014/main" id="{15AEEBA5-CA8E-544F-906F-255C9BDFADF7}"/>
              </a:ext>
            </a:extLst>
          </p:cNvPr>
          <p:cNvPicPr>
            <a:picLocks noChangeAspect="1"/>
          </p:cNvPicPr>
          <p:nvPr/>
        </p:nvPicPr>
        <p:blipFill>
          <a:blip r:embed="rId10">
            <a:duotone>
              <a:schemeClr val="accent2">
                <a:shade val="45000"/>
                <a:satMod val="135000"/>
              </a:schemeClr>
              <a:prstClr val="white"/>
            </a:duotone>
          </a:blip>
          <a:stretch>
            <a:fillRect/>
          </a:stretch>
        </p:blipFill>
        <p:spPr>
          <a:xfrm>
            <a:off x="1980192" y="5788217"/>
            <a:ext cx="693217" cy="494272"/>
          </a:xfrm>
          <a:prstGeom prst="rect">
            <a:avLst/>
          </a:prstGeom>
          <a:solidFill>
            <a:schemeClr val="accent2">
              <a:lumMod val="60000"/>
              <a:lumOff val="40000"/>
            </a:schemeClr>
          </a:solidFill>
        </p:spPr>
      </p:pic>
      <p:sp>
        <p:nvSpPr>
          <p:cNvPr id="145" name="TextBox 144">
            <a:extLst>
              <a:ext uri="{FF2B5EF4-FFF2-40B4-BE49-F238E27FC236}">
                <a16:creationId xmlns:a16="http://schemas.microsoft.com/office/drawing/2014/main" id="{585556F7-C622-E944-A701-A1B82460A072}"/>
              </a:ext>
            </a:extLst>
          </p:cNvPr>
          <p:cNvSpPr txBox="1"/>
          <p:nvPr/>
        </p:nvSpPr>
        <p:spPr>
          <a:xfrm>
            <a:off x="4816901" y="3642159"/>
            <a:ext cx="3941471" cy="461665"/>
          </a:xfrm>
          <a:prstGeom prst="rect">
            <a:avLst/>
          </a:prstGeom>
          <a:solidFill>
            <a:schemeClr val="bg1"/>
          </a:solidFill>
        </p:spPr>
        <p:txBody>
          <a:bodyPr wrap="square" rtlCol="0">
            <a:spAutoFit/>
          </a:bodyPr>
          <a:lstStyle/>
          <a:p>
            <a:pPr algn="ctr"/>
            <a:r>
              <a:rPr lang="en-US" sz="1200" b="1"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ready to use data for data-driven models</a:t>
            </a:r>
          </a:p>
          <a:p>
            <a:pPr algn="ctr"/>
            <a:r>
              <a:rPr lang="en-US" sz="1200" b="1"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hub for dataset discovery with semi-automatic ETL </a:t>
            </a:r>
          </a:p>
        </p:txBody>
      </p:sp>
    </p:spTree>
    <p:extLst>
      <p:ext uri="{BB962C8B-B14F-4D97-AF65-F5344CB8AC3E}">
        <p14:creationId xmlns:p14="http://schemas.microsoft.com/office/powerpoint/2010/main" val="4150779738"/>
      </p:ext>
    </p:extLst>
  </p:cSld>
  <p:clrMapOvr>
    <a:masterClrMapping/>
  </p:clrMapOvr>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38100">
          <a:solidFill>
            <a:schemeClr val="bg1">
              <a:lumMod val="50000"/>
            </a:schemeClr>
          </a:solidFill>
          <a:tailEnd type="triangle"/>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b="1" dirty="0" smtClean="0">
            <a:latin typeface="Helvetica Neue Condensed" panose="02000503000000020004" pitchFamily="2" charset="0"/>
            <a:ea typeface="Helvetica Neue Condensed" panose="02000503000000020004" pitchFamily="2" charset="0"/>
            <a:cs typeface="Helvetica Neue Condensed" panose="02000503000000020004" pitchFamily="2" charset="0"/>
          </a:defRPr>
        </a:defPPr>
      </a:lstStyle>
    </a:txDef>
  </a:objectDefaults>
  <a:extraClrSchemeLst/>
  <a:extLst>
    <a:ext uri="{05A4C25C-085E-4340-85A3-A5531E510DB2}">
      <thm15:themeFamily xmlns:thm15="http://schemas.microsoft.com/office/thememl/2012/main" name="2019-03-01-datamart" id="{587217E4-81E3-4498-9789-09E6E8084C5F}" vid="{C45E6174-CEC9-4977-B937-D3E43B17F2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DSBox</Template>
  <TotalTime>2410</TotalTime>
  <Words>490</Words>
  <Application>Microsoft Macintosh PowerPoint</Application>
  <PresentationFormat>On-screen Show (4:3)</PresentationFormat>
  <Paragraphs>33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Gill Sans MT</vt:lpstr>
      <vt:lpstr>Helvetica Neue</vt:lpstr>
      <vt:lpstr>Helvetica Neue Condensed</vt:lpstr>
      <vt:lpstr>Myriad Pro</vt:lpstr>
      <vt:lpstr>1_Office Theme</vt:lpstr>
      <vt:lpstr>Datamart Discover ● Improve ● Augment ● Share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DSBox Review</dc:title>
  <dc:creator>Ke-Thia Yao</dc:creator>
  <cp:lastModifiedBy>Pedro Alejandro Szekely</cp:lastModifiedBy>
  <cp:revision>95</cp:revision>
  <dcterms:created xsi:type="dcterms:W3CDTF">2019-03-08T18:19:40Z</dcterms:created>
  <dcterms:modified xsi:type="dcterms:W3CDTF">2019-06-19T05:26:14Z</dcterms:modified>
</cp:coreProperties>
</file>